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6"/>
  </p:notesMasterIdLst>
  <p:sldIdLst>
    <p:sldId id="257" r:id="rId2"/>
    <p:sldId id="258" r:id="rId3"/>
    <p:sldId id="259" r:id="rId4"/>
    <p:sldId id="260" r:id="rId5"/>
    <p:sldId id="261" r:id="rId6"/>
    <p:sldId id="660" r:id="rId7"/>
    <p:sldId id="262" r:id="rId8"/>
    <p:sldId id="263" r:id="rId9"/>
    <p:sldId id="264" r:id="rId10"/>
    <p:sldId id="265" r:id="rId11"/>
    <p:sldId id="656" r:id="rId12"/>
    <p:sldId id="267" r:id="rId13"/>
    <p:sldId id="268" r:id="rId14"/>
    <p:sldId id="269" r:id="rId15"/>
    <p:sldId id="270" r:id="rId16"/>
    <p:sldId id="664" r:id="rId17"/>
    <p:sldId id="665" r:id="rId18"/>
    <p:sldId id="287" r:id="rId19"/>
    <p:sldId id="657" r:id="rId20"/>
    <p:sldId id="658" r:id="rId21"/>
    <p:sldId id="651" r:id="rId22"/>
    <p:sldId id="283" r:id="rId23"/>
    <p:sldId id="279" r:id="rId24"/>
    <p:sldId id="289" r:id="rId25"/>
    <p:sldId id="280" r:id="rId26"/>
    <p:sldId id="652" r:id="rId27"/>
    <p:sldId id="653" r:id="rId28"/>
    <p:sldId id="669" r:id="rId29"/>
    <p:sldId id="670" r:id="rId30"/>
    <p:sldId id="668" r:id="rId31"/>
    <p:sldId id="272" r:id="rId32"/>
    <p:sldId id="654" r:id="rId33"/>
    <p:sldId id="655" r:id="rId34"/>
    <p:sldId id="659"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D1BE85-432A-433C-A0E9-DDA1F364B382}" type="doc">
      <dgm:prSet loTypeId="urn:microsoft.com/office/officeart/2005/8/layout/chart3" loCatId="cycle" qsTypeId="urn:microsoft.com/office/officeart/2005/8/quickstyle/simple1" qsCatId="simple" csTypeId="urn:microsoft.com/office/officeart/2005/8/colors/accent1_2" csCatId="accent1" phldr="0"/>
      <dgm:spPr/>
    </dgm:pt>
    <dgm:pt modelId="{5BB45502-31CA-4747-B309-4A57624ED499}" type="pres">
      <dgm:prSet presAssocID="{C6D1BE85-432A-433C-A0E9-DDA1F364B382}" presName="compositeShape" presStyleCnt="0">
        <dgm:presLayoutVars>
          <dgm:chMax val="7"/>
          <dgm:dir/>
          <dgm:resizeHandles val="exact"/>
        </dgm:presLayoutVars>
      </dgm:prSet>
      <dgm:spPr/>
    </dgm:pt>
  </dgm:ptLst>
  <dgm:cxnLst>
    <dgm:cxn modelId="{6969CAE9-77CA-4998-AC34-42F0216ADC35}" type="presOf" srcId="{C6D1BE85-432A-433C-A0E9-DDA1F364B382}" destId="{5BB45502-31CA-4747-B309-4A57624ED499}" srcOrd="0"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3916A2-ED5E-4762-B7E5-7DC7B87B5028}" type="datetimeFigureOut">
              <a:rPr lang="en-IN" smtClean="0"/>
              <a:t>10-11-2022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275614-572D-435C-815E-8D731D3E6E7C}" type="slidenum">
              <a:rPr lang="en-IN" smtClean="0"/>
              <a:t>‹#›</a:t>
            </a:fld>
            <a:endParaRPr lang="en-IN"/>
          </a:p>
        </p:txBody>
      </p:sp>
    </p:spTree>
    <p:extLst>
      <p:ext uri="{BB962C8B-B14F-4D97-AF65-F5344CB8AC3E}">
        <p14:creationId xmlns:p14="http://schemas.microsoft.com/office/powerpoint/2010/main" val="1646097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4125446-D2B9-44D2-B383-FAF829A42BAB}" type="slidenum">
              <a:rPr lang="en-IN" smtClean="0"/>
              <a:t>14</a:t>
            </a:fld>
            <a:endParaRPr lang="en-IN"/>
          </a:p>
        </p:txBody>
      </p:sp>
    </p:spTree>
    <p:extLst>
      <p:ext uri="{BB962C8B-B14F-4D97-AF65-F5344CB8AC3E}">
        <p14:creationId xmlns:p14="http://schemas.microsoft.com/office/powerpoint/2010/main" val="2957522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7BE628EA-4F7A-467B-B9C9-BFA4A66BA325}" type="slidenum">
              <a:rPr lang="en-US"/>
              <a:pPr/>
              <a:t>21</a:t>
            </a:fld>
            <a:endParaRPr lang="en-US"/>
          </a:p>
        </p:txBody>
      </p:sp>
      <p:sp>
        <p:nvSpPr>
          <p:cNvPr id="1188866" name="Rectangle 7"/>
          <p:cNvSpPr txBox="1">
            <a:spLocks noGrp="1" noChangeArrowheads="1"/>
          </p:cNvSpPr>
          <p:nvPr/>
        </p:nvSpPr>
        <p:spPr bwMode="auto">
          <a:xfrm>
            <a:off x="3848100" y="9432925"/>
            <a:ext cx="2944813" cy="496888"/>
          </a:xfrm>
          <a:prstGeom prst="rect">
            <a:avLst/>
          </a:prstGeom>
          <a:noFill/>
          <a:ln w="9525">
            <a:noFill/>
            <a:miter lim="800000"/>
            <a:headEnd/>
            <a:tailEnd/>
          </a:ln>
        </p:spPr>
        <p:txBody>
          <a:bodyPr anchor="b"/>
          <a:lstStyle/>
          <a:p>
            <a:pPr algn="r"/>
            <a:fld id="{4AC0D9EB-1E4D-467E-AD7B-9C9568ED5D08}" type="slidenum">
              <a:rPr lang="en-US" sz="1200"/>
              <a:pPr algn="r"/>
              <a:t>21</a:t>
            </a:fld>
            <a:endParaRPr lang="en-US" sz="1200"/>
          </a:p>
        </p:txBody>
      </p:sp>
      <p:sp>
        <p:nvSpPr>
          <p:cNvPr id="1188867" name="Rectangle 2"/>
          <p:cNvSpPr>
            <a:spLocks noGrp="1" noRot="1" noChangeAspect="1" noChangeArrowheads="1" noTextEdit="1"/>
          </p:cNvSpPr>
          <p:nvPr>
            <p:ph type="sldImg"/>
          </p:nvPr>
        </p:nvSpPr>
        <p:spPr>
          <a:ln/>
        </p:spPr>
      </p:sp>
      <p:sp>
        <p:nvSpPr>
          <p:cNvPr id="1188868"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233751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11/10/2022</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letely Blank">
  <p:cSld name="Completely Blank">
    <p:spTree>
      <p:nvGrpSpPr>
        <p:cNvPr id="1" name="Shape 652"/>
        <p:cNvGrpSpPr/>
        <p:nvPr/>
      </p:nvGrpSpPr>
      <p:grpSpPr>
        <a:xfrm>
          <a:off x="0" y="0"/>
          <a:ext cx="0" cy="0"/>
          <a:chOff x="0" y="0"/>
          <a:chExt cx="0" cy="0"/>
        </a:xfrm>
      </p:grpSpPr>
      <p:sp>
        <p:nvSpPr>
          <p:cNvPr id="653" name="Google Shape;653;p11"/>
          <p:cNvSpPr txBox="1">
            <a:spLocks noGrp="1"/>
          </p:cNvSpPr>
          <p:nvPr>
            <p:ph type="sldNum" idx="12"/>
          </p:nvPr>
        </p:nvSpPr>
        <p:spPr>
          <a:xfrm>
            <a:off x="5730200" y="5885065"/>
            <a:ext cx="731600" cy="972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C375913A-6EE3-4A77-A74F-D85806434C2B}" type="slidenum">
              <a:rPr lang="en-IN" smtClean="0"/>
              <a:t>‹#›</a:t>
            </a:fld>
            <a:endParaRPr lang="en-IN"/>
          </a:p>
        </p:txBody>
      </p:sp>
    </p:spTree>
    <p:extLst>
      <p:ext uri="{BB962C8B-B14F-4D97-AF65-F5344CB8AC3E}">
        <p14:creationId xmlns:p14="http://schemas.microsoft.com/office/powerpoint/2010/main" val="4038866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11/10/2022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11/10/2022</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 id="2147483669" r:id="rId18"/>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gif"/><Relationship Id="rId1" Type="http://schemas.openxmlformats.org/officeDocument/2006/relationships/slideLayout" Target="../slideLayouts/slideLayout7.xml"/><Relationship Id="rId5" Type="http://schemas.openxmlformats.org/officeDocument/2006/relationships/image" Target="../media/image24.gif"/><Relationship Id="rId4" Type="http://schemas.openxmlformats.org/officeDocument/2006/relationships/image" Target="../media/image23.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1.wmf"/><Relationship Id="rId5" Type="http://schemas.openxmlformats.org/officeDocument/2006/relationships/image" Target="../media/image30.wmf"/><Relationship Id="rId4" Type="http://schemas.openxmlformats.org/officeDocument/2006/relationships/image" Target="../media/image29.wmf"/></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38.gi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t="-13000" b="-13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79730" y="38024"/>
            <a:ext cx="8925635" cy="866168"/>
          </a:xfrm>
        </p:spPr>
        <p:txBody>
          <a:bodyPr>
            <a:normAutofit/>
          </a:bodyPr>
          <a:lstStyle/>
          <a:p>
            <a:pPr algn="ctr"/>
            <a:r>
              <a:rPr lang="en-US" sz="2400" b="1" dirty="0"/>
              <a:t>INDIAN INSTITUTE OF TECHNOLOGY</a:t>
            </a:r>
            <a:br>
              <a:rPr lang="en-IN" sz="2400" dirty="0"/>
            </a:br>
            <a:r>
              <a:rPr lang="en-US" sz="2400" b="1" dirty="0"/>
              <a:t> GUWAHATI</a:t>
            </a:r>
            <a:endParaRPr lang="en-IN" sz="2400" dirty="0"/>
          </a:p>
        </p:txBody>
      </p:sp>
      <p:sp>
        <p:nvSpPr>
          <p:cNvPr id="3" name="Subtitle 2"/>
          <p:cNvSpPr>
            <a:spLocks noGrp="1"/>
          </p:cNvSpPr>
          <p:nvPr>
            <p:ph type="subTitle" idx="1"/>
          </p:nvPr>
        </p:nvSpPr>
        <p:spPr>
          <a:xfrm>
            <a:off x="3245322" y="3104860"/>
            <a:ext cx="5701352" cy="643238"/>
          </a:xfrm>
        </p:spPr>
        <p:txBody>
          <a:bodyPr>
            <a:noAutofit/>
          </a:bodyPr>
          <a:lstStyle/>
          <a:p>
            <a:pPr>
              <a:lnSpc>
                <a:spcPct val="100000"/>
              </a:lnSpc>
              <a:spcBef>
                <a:spcPts val="400"/>
              </a:spcBef>
              <a:spcAft>
                <a:spcPts val="400"/>
              </a:spcAft>
            </a:pPr>
            <a:r>
              <a:rPr lang="en-IN" sz="2800" b="1" dirty="0">
                <a:solidFill>
                  <a:srgbClr val="C00000"/>
                </a:solidFill>
              </a:rPr>
              <a:t>Mechanical vibration PROJECT</a:t>
            </a:r>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4777540" y="890814"/>
            <a:ext cx="2636917" cy="2170525"/>
          </a:xfrm>
          <a:prstGeom prst="rect">
            <a:avLst/>
          </a:prstGeom>
          <a:noFill/>
        </p:spPr>
      </p:pic>
      <p:sp>
        <p:nvSpPr>
          <p:cNvPr id="6" name="TextBox 5"/>
          <p:cNvSpPr txBox="1"/>
          <p:nvPr/>
        </p:nvSpPr>
        <p:spPr>
          <a:xfrm>
            <a:off x="1248346" y="5992286"/>
            <a:ext cx="988419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1" i="1" u="none" strike="noStrike" kern="1200" cap="none" spc="0" normalizeH="0" baseline="0" noProof="0" dirty="0">
                <a:ln>
                  <a:noFill/>
                </a:ln>
                <a:solidFill>
                  <a:srgbClr val="C00000"/>
                </a:solidFill>
                <a:effectLst/>
                <a:uLnTx/>
                <a:uFillTx/>
                <a:latin typeface="Calibri" panose="020F0502020204030204"/>
                <a:ea typeface="+mn-ea"/>
                <a:cs typeface="+mn-cs"/>
              </a:rPr>
              <a:t>Submitted by  :- SINGH ABHISHEK RANJAN – IMDAD HUSSAIN – ROHIT RAMAKANT KADAM</a:t>
            </a:r>
          </a:p>
        </p:txBody>
      </p:sp>
      <p:sp>
        <p:nvSpPr>
          <p:cNvPr id="7" name="TextBox 6"/>
          <p:cNvSpPr txBox="1"/>
          <p:nvPr/>
        </p:nvSpPr>
        <p:spPr>
          <a:xfrm>
            <a:off x="146714" y="4567338"/>
            <a:ext cx="11900848"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637052">
                    <a:lumMod val="50000"/>
                  </a:srgbClr>
                </a:solidFill>
                <a:effectLst/>
                <a:uLnTx/>
                <a:uFillTx/>
                <a:latin typeface="Calibri" panose="020F0502020204030204"/>
                <a:ea typeface="+mn-ea"/>
                <a:cs typeface="+mn-cs"/>
              </a:rPr>
              <a:t> </a:t>
            </a:r>
            <a:r>
              <a:rPr kumimoji="0" lang="en-IN" sz="2800" b="1" i="0" u="none" strike="noStrike" kern="1200" cap="none" spc="0" normalizeH="0" baseline="0" noProof="0" dirty="0">
                <a:ln>
                  <a:noFill/>
                </a:ln>
                <a:solidFill>
                  <a:srgbClr val="94A088">
                    <a:lumMod val="50000"/>
                  </a:srgbClr>
                </a:solidFill>
                <a:effectLst/>
                <a:uLnTx/>
                <a:uFillTx/>
                <a:latin typeface="Calibri" panose="020F0502020204030204"/>
                <a:ea typeface="+mn-ea"/>
                <a:cs typeface="+mn-cs"/>
              </a:rPr>
              <a:t>MODAL ANALYSIS OF A THIN PLATE AND ITS STRUCTURAL MODIFICATION FOR THE APPLICATION IN AEROSPACE SYSTEM</a:t>
            </a:r>
            <a:r>
              <a:rPr kumimoji="0" lang="en-IN" sz="2000" b="1" i="0" u="none" strike="noStrike" kern="1200" cap="none" spc="0" normalizeH="0" baseline="0" noProof="0" dirty="0">
                <a:ln>
                  <a:noFill/>
                </a:ln>
                <a:solidFill>
                  <a:srgbClr val="94A088">
                    <a:lumMod val="50000"/>
                  </a:srgbClr>
                </a:solidFill>
                <a:effectLst/>
                <a:uLnTx/>
                <a:uFillTx/>
                <a:latin typeface="Calibri" panose="020F0502020204030204"/>
                <a:ea typeface="+mn-ea"/>
                <a:cs typeface="+mn-cs"/>
              </a:rPr>
              <a:t>.</a:t>
            </a:r>
          </a:p>
        </p:txBody>
      </p:sp>
      <p:pic>
        <p:nvPicPr>
          <p:cNvPr id="8" name="Picture 7">
            <a:extLst>
              <a:ext uri="{FF2B5EF4-FFF2-40B4-BE49-F238E27FC236}">
                <a16:creationId xmlns:a16="http://schemas.microsoft.com/office/drawing/2014/main" id="{CF523A25-4AEA-33EC-0B5C-184730AFC896}"/>
              </a:ext>
            </a:extLst>
          </p:cNvPr>
          <p:cNvPicPr>
            <a:picLocks noChangeAspect="1"/>
          </p:cNvPicPr>
          <p:nvPr/>
        </p:nvPicPr>
        <p:blipFill>
          <a:blip r:embed="rId4"/>
          <a:stretch>
            <a:fillRect/>
          </a:stretch>
        </p:blipFill>
        <p:spPr>
          <a:xfrm>
            <a:off x="5348755" y="3769858"/>
            <a:ext cx="1835055" cy="753960"/>
          </a:xfrm>
          <a:prstGeom prst="rect">
            <a:avLst/>
          </a:prstGeom>
        </p:spPr>
      </p:pic>
    </p:spTree>
    <p:extLst>
      <p:ext uri="{BB962C8B-B14F-4D97-AF65-F5344CB8AC3E}">
        <p14:creationId xmlns:p14="http://schemas.microsoft.com/office/powerpoint/2010/main" val="605201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2"/>
              <p:cNvSpPr txBox="1">
                <a:spLocks/>
              </p:cNvSpPr>
              <p:nvPr/>
            </p:nvSpPr>
            <p:spPr>
              <a:xfrm>
                <a:off x="409433" y="185610"/>
                <a:ext cx="11368585" cy="667239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IN" sz="2400" b="1" dirty="0">
                    <a:ea typeface="Cambria Math" panose="02040503050406030204" pitchFamily="18" charset="0"/>
                  </a:rPr>
                  <a:t>frequency formulas can be formed for the corresponding boundary conditions,</a:t>
                </a:r>
              </a:p>
              <a:p>
                <a:pPr marL="0" indent="0">
                  <a:buNone/>
                </a:pPr>
                <a:r>
                  <a:rPr lang="en-IN" sz="2400" b="1" dirty="0">
                    <a:ea typeface="Cambria Math" panose="02040503050406030204" pitchFamily="18" charset="0"/>
                  </a:rPr>
                  <a:t>For SS-SS,</a:t>
                </a:r>
              </a:p>
              <a:p>
                <a:pPr marL="0" indent="0">
                  <a:buNone/>
                </a:pPr>
                <a14:m>
                  <m:oMathPara xmlns:m="http://schemas.openxmlformats.org/officeDocument/2006/math">
                    <m:oMathParaPr>
                      <m:jc m:val="centerGroup"/>
                    </m:oMathParaPr>
                    <m:oMath xmlns:m="http://schemas.openxmlformats.org/officeDocument/2006/math">
                      <m:r>
                        <a:rPr lang="en-IN" sz="2400" b="1" i="1" smtClean="0">
                          <a:latin typeface="Cambria Math" panose="02040503050406030204" pitchFamily="18" charset="0"/>
                          <a:ea typeface="Cambria Math" panose="02040503050406030204" pitchFamily="18" charset="0"/>
                        </a:rPr>
                        <m:t>𝝎</m:t>
                      </m:r>
                      <m:r>
                        <a:rPr lang="en-IN" sz="2400" b="1" i="1" smtClean="0">
                          <a:latin typeface="Cambria Math" panose="02040503050406030204" pitchFamily="18" charset="0"/>
                        </a:rPr>
                        <m:t>=</m:t>
                      </m:r>
                      <m:f>
                        <m:fPr>
                          <m:ctrlPr>
                            <a:rPr lang="en-IN" sz="2400" b="1" i="1" smtClean="0">
                              <a:latin typeface="Cambria Math" panose="02040503050406030204" pitchFamily="18" charset="0"/>
                            </a:rPr>
                          </m:ctrlPr>
                        </m:fPr>
                        <m:num>
                          <m:sSup>
                            <m:sSupPr>
                              <m:ctrlPr>
                                <a:rPr lang="en-IN" sz="2400" b="1" i="1" smtClean="0">
                                  <a:latin typeface="Cambria Math" panose="02040503050406030204" pitchFamily="18" charset="0"/>
                                </a:rPr>
                              </m:ctrlPr>
                            </m:sSupPr>
                            <m:e>
                              <m:r>
                                <a:rPr lang="en-IN" sz="2400" b="1" i="1" smtClean="0">
                                  <a:latin typeface="Cambria Math" panose="02040503050406030204" pitchFamily="18" charset="0"/>
                                  <a:ea typeface="Cambria Math" panose="02040503050406030204" pitchFamily="18" charset="0"/>
                                </a:rPr>
                                <m:t>𝝅</m:t>
                              </m:r>
                            </m:e>
                            <m:sup>
                              <m:r>
                                <a:rPr lang="en-IN" sz="2400" b="1" i="1" smtClean="0">
                                  <a:latin typeface="Cambria Math" panose="02040503050406030204" pitchFamily="18" charset="0"/>
                                </a:rPr>
                                <m:t>𝟐</m:t>
                              </m:r>
                            </m:sup>
                          </m:sSup>
                        </m:num>
                        <m:den>
                          <m:sSup>
                            <m:sSupPr>
                              <m:ctrlPr>
                                <a:rPr lang="en-IN" sz="2400" b="1" i="1" smtClean="0">
                                  <a:latin typeface="Cambria Math" panose="02040503050406030204" pitchFamily="18" charset="0"/>
                                </a:rPr>
                              </m:ctrlPr>
                            </m:sSupPr>
                            <m:e>
                              <m:r>
                                <a:rPr lang="en-IN" sz="2400" b="1" i="1" smtClean="0">
                                  <a:latin typeface="Cambria Math" panose="02040503050406030204" pitchFamily="18" charset="0"/>
                                </a:rPr>
                                <m:t>𝒂</m:t>
                              </m:r>
                            </m:e>
                            <m:sup>
                              <m:r>
                                <a:rPr lang="en-IN" sz="2400" b="1" i="1" smtClean="0">
                                  <a:latin typeface="Cambria Math" panose="02040503050406030204" pitchFamily="18" charset="0"/>
                                </a:rPr>
                                <m:t>𝟐</m:t>
                              </m:r>
                            </m:sup>
                          </m:sSup>
                        </m:den>
                      </m:f>
                      <m:rad>
                        <m:radPr>
                          <m:degHide m:val="on"/>
                          <m:ctrlPr>
                            <a:rPr lang="en-IN" sz="2400" b="1" i="1">
                              <a:latin typeface="Cambria Math" panose="02040503050406030204" pitchFamily="18" charset="0"/>
                            </a:rPr>
                          </m:ctrlPr>
                        </m:radPr>
                        <m:deg/>
                        <m:e>
                          <m:f>
                            <m:fPr>
                              <m:ctrlPr>
                                <a:rPr lang="en-IN" sz="2400" b="1" i="1">
                                  <a:latin typeface="Cambria Math" panose="02040503050406030204" pitchFamily="18" charset="0"/>
                                </a:rPr>
                              </m:ctrlPr>
                            </m:fPr>
                            <m:num>
                              <m:r>
                                <a:rPr lang="en-IN" sz="2400" b="1" i="1" smtClean="0">
                                  <a:latin typeface="Cambria Math" panose="02040503050406030204" pitchFamily="18" charset="0"/>
                                </a:rPr>
                                <m:t>𝑫</m:t>
                              </m:r>
                            </m:num>
                            <m:den>
                              <m:r>
                                <a:rPr lang="en-IN" sz="2400" b="1" i="1" smtClean="0">
                                  <a:latin typeface="Cambria Math" panose="02040503050406030204" pitchFamily="18" charset="0"/>
                                  <a:ea typeface="Cambria Math" panose="02040503050406030204" pitchFamily="18" charset="0"/>
                                </a:rPr>
                                <m:t>𝝆</m:t>
                              </m:r>
                              <m:r>
                                <a:rPr lang="en-IN" sz="2400" b="1" i="1" smtClean="0">
                                  <a:latin typeface="Cambria Math" panose="02040503050406030204" pitchFamily="18" charset="0"/>
                                  <a:ea typeface="Cambria Math" panose="02040503050406030204" pitchFamily="18" charset="0"/>
                                </a:rPr>
                                <m:t>𝒉</m:t>
                              </m:r>
                            </m:den>
                          </m:f>
                        </m:e>
                      </m:rad>
                      <m:r>
                        <a:rPr lang="en-IN" sz="2400" b="1" i="1" smtClean="0">
                          <a:latin typeface="Cambria Math" panose="02040503050406030204" pitchFamily="18" charset="0"/>
                        </a:rPr>
                        <m:t>  </m:t>
                      </m:r>
                      <m:d>
                        <m:dPr>
                          <m:begChr m:val="["/>
                          <m:endChr m:val="]"/>
                          <m:ctrlPr>
                            <a:rPr lang="en-IN" sz="2400" b="1" i="1" smtClean="0">
                              <a:latin typeface="Cambria Math" panose="02040503050406030204" pitchFamily="18" charset="0"/>
                            </a:rPr>
                          </m:ctrlPr>
                        </m:dPr>
                        <m:e>
                          <m:sSup>
                            <m:sSupPr>
                              <m:ctrlPr>
                                <a:rPr lang="en-IN" sz="2400" b="1" i="1" smtClean="0">
                                  <a:latin typeface="Cambria Math" panose="02040503050406030204" pitchFamily="18" charset="0"/>
                                </a:rPr>
                              </m:ctrlPr>
                            </m:sSupPr>
                            <m:e>
                              <m:r>
                                <a:rPr lang="en-IN" sz="2400" b="1" i="1" smtClean="0">
                                  <a:latin typeface="Cambria Math" panose="02040503050406030204" pitchFamily="18" charset="0"/>
                                </a:rPr>
                                <m:t>𝒎</m:t>
                              </m:r>
                            </m:e>
                            <m:sup>
                              <m:r>
                                <a:rPr lang="en-IN" sz="2400" b="1" i="1" smtClean="0">
                                  <a:latin typeface="Cambria Math" panose="02040503050406030204" pitchFamily="18" charset="0"/>
                                </a:rPr>
                                <m:t>𝟐</m:t>
                              </m:r>
                            </m:sup>
                          </m:sSup>
                          <m:r>
                            <a:rPr lang="en-IN" sz="2400" b="1" i="1" smtClean="0">
                              <a:latin typeface="Cambria Math" panose="02040503050406030204" pitchFamily="18" charset="0"/>
                            </a:rPr>
                            <m:t>+</m:t>
                          </m:r>
                          <m:f>
                            <m:fPr>
                              <m:ctrlPr>
                                <a:rPr lang="en-IN" sz="2400" b="1" i="1" smtClean="0">
                                  <a:latin typeface="Cambria Math" panose="02040503050406030204" pitchFamily="18" charset="0"/>
                                </a:rPr>
                              </m:ctrlPr>
                            </m:fPr>
                            <m:num>
                              <m:sSup>
                                <m:sSupPr>
                                  <m:ctrlPr>
                                    <a:rPr lang="en-IN" sz="2400" b="1" i="1" smtClean="0">
                                      <a:latin typeface="Cambria Math" panose="02040503050406030204" pitchFamily="18" charset="0"/>
                                    </a:rPr>
                                  </m:ctrlPr>
                                </m:sSupPr>
                                <m:e>
                                  <m:r>
                                    <a:rPr lang="en-IN" sz="2400" b="1" i="1" smtClean="0">
                                      <a:latin typeface="Cambria Math" panose="02040503050406030204" pitchFamily="18" charset="0"/>
                                    </a:rPr>
                                    <m:t>𝒏</m:t>
                                  </m:r>
                                </m:e>
                                <m:sup>
                                  <m:r>
                                    <a:rPr lang="en-IN" sz="2400" b="1" i="1" smtClean="0">
                                      <a:latin typeface="Cambria Math" panose="02040503050406030204" pitchFamily="18" charset="0"/>
                                    </a:rPr>
                                    <m:t>𝟐</m:t>
                                  </m:r>
                                </m:sup>
                              </m:sSup>
                              <m:sSup>
                                <m:sSupPr>
                                  <m:ctrlPr>
                                    <a:rPr lang="en-IN" sz="2400" b="1" i="1" smtClean="0">
                                      <a:latin typeface="Cambria Math" panose="02040503050406030204" pitchFamily="18" charset="0"/>
                                    </a:rPr>
                                  </m:ctrlPr>
                                </m:sSupPr>
                                <m:e>
                                  <m:r>
                                    <a:rPr lang="en-IN" sz="2400" b="1" i="1" smtClean="0">
                                      <a:latin typeface="Cambria Math" panose="02040503050406030204" pitchFamily="18" charset="0"/>
                                    </a:rPr>
                                    <m:t>𝒂</m:t>
                                  </m:r>
                                </m:e>
                                <m:sup>
                                  <m:r>
                                    <a:rPr lang="en-IN" sz="2400" b="1" i="1" smtClean="0">
                                      <a:latin typeface="Cambria Math" panose="02040503050406030204" pitchFamily="18" charset="0"/>
                                    </a:rPr>
                                    <m:t>𝟐</m:t>
                                  </m:r>
                                </m:sup>
                              </m:sSup>
                            </m:num>
                            <m:den>
                              <m:sSup>
                                <m:sSupPr>
                                  <m:ctrlPr>
                                    <a:rPr lang="en-IN" sz="2400" b="1" i="1" smtClean="0">
                                      <a:latin typeface="Cambria Math" panose="02040503050406030204" pitchFamily="18" charset="0"/>
                                    </a:rPr>
                                  </m:ctrlPr>
                                </m:sSupPr>
                                <m:e>
                                  <m:r>
                                    <a:rPr lang="en-IN" sz="2400" b="1" i="1" smtClean="0">
                                      <a:latin typeface="Cambria Math" panose="02040503050406030204" pitchFamily="18" charset="0"/>
                                    </a:rPr>
                                    <m:t>𝒃</m:t>
                                  </m:r>
                                </m:e>
                                <m:sup>
                                  <m:r>
                                    <a:rPr lang="en-IN" sz="2400" b="1" i="1" smtClean="0">
                                      <a:latin typeface="Cambria Math" panose="02040503050406030204" pitchFamily="18" charset="0"/>
                                    </a:rPr>
                                    <m:t>𝟐</m:t>
                                  </m:r>
                                </m:sup>
                              </m:sSup>
                            </m:den>
                          </m:f>
                        </m:e>
                      </m:d>
                    </m:oMath>
                  </m:oMathPara>
                </a14:m>
                <a:endParaRPr lang="en-IN" sz="2400" b="1" dirty="0">
                  <a:ea typeface="Cambria Math" panose="02040503050406030204" pitchFamily="18" charset="0"/>
                </a:endParaRPr>
              </a:p>
              <a:p>
                <a:pPr marL="0" indent="0">
                  <a:buNone/>
                </a:pPr>
                <a:endParaRPr lang="en-IN" sz="2400" b="1" dirty="0">
                  <a:ea typeface="Cambria Math" panose="02040503050406030204" pitchFamily="18" charset="0"/>
                </a:endParaRPr>
              </a:p>
              <a:p>
                <a:pPr marL="0" indent="0">
                  <a:buNone/>
                </a:pPr>
                <a:r>
                  <a:rPr lang="en-IN" sz="2400" b="1" dirty="0">
                    <a:ea typeface="Cambria Math" panose="02040503050406030204" pitchFamily="18" charset="0"/>
                  </a:rPr>
                  <a:t>For CC-CC,</a:t>
                </a:r>
              </a:p>
              <a:p>
                <a:pPr marL="0" indent="0">
                  <a:buNone/>
                </a:pPr>
                <a14:m>
                  <m:oMathPara xmlns:m="http://schemas.openxmlformats.org/officeDocument/2006/math">
                    <m:oMathParaPr>
                      <m:jc m:val="centerGroup"/>
                    </m:oMathParaPr>
                    <m:oMath xmlns:m="http://schemas.openxmlformats.org/officeDocument/2006/math">
                      <m:r>
                        <a:rPr lang="en-IN" sz="2400" b="1" i="1" smtClean="0">
                          <a:latin typeface="Cambria Math" panose="02040503050406030204" pitchFamily="18" charset="0"/>
                          <a:ea typeface="Cambria Math" panose="02040503050406030204" pitchFamily="18" charset="0"/>
                        </a:rPr>
                        <m:t>𝝎</m:t>
                      </m:r>
                      <m:r>
                        <a:rPr lang="en-IN" sz="2400" b="1" i="1" smtClean="0">
                          <a:latin typeface="Cambria Math" panose="02040503050406030204" pitchFamily="18" charset="0"/>
                        </a:rPr>
                        <m:t>=</m:t>
                      </m:r>
                      <m:f>
                        <m:fPr>
                          <m:ctrlPr>
                            <a:rPr lang="en-IN" sz="2400" b="1" i="1">
                              <a:latin typeface="Cambria Math" panose="02040503050406030204" pitchFamily="18" charset="0"/>
                            </a:rPr>
                          </m:ctrlPr>
                        </m:fPr>
                        <m:num>
                          <m:sSup>
                            <m:sSupPr>
                              <m:ctrlPr>
                                <a:rPr lang="en-IN" sz="2400" b="1" i="1">
                                  <a:latin typeface="Cambria Math" panose="02040503050406030204" pitchFamily="18" charset="0"/>
                                </a:rPr>
                              </m:ctrlPr>
                            </m:sSupPr>
                            <m:e>
                              <m:r>
                                <a:rPr lang="en-IN" sz="2400" b="1" i="1" smtClean="0">
                                  <a:latin typeface="Cambria Math" panose="02040503050406030204" pitchFamily="18" charset="0"/>
                                  <a:ea typeface="Cambria Math" panose="02040503050406030204" pitchFamily="18" charset="0"/>
                                </a:rPr>
                                <m:t>𝝅</m:t>
                              </m:r>
                            </m:e>
                            <m:sup>
                              <m:r>
                                <a:rPr lang="en-IN" sz="2400" b="1" i="1" smtClean="0">
                                  <a:latin typeface="Cambria Math" panose="02040503050406030204" pitchFamily="18" charset="0"/>
                                </a:rPr>
                                <m:t>𝟐</m:t>
                              </m:r>
                            </m:sup>
                          </m:sSup>
                        </m:num>
                        <m:den>
                          <m:sSup>
                            <m:sSupPr>
                              <m:ctrlPr>
                                <a:rPr lang="en-IN" sz="2400" b="1" i="1">
                                  <a:latin typeface="Cambria Math" panose="02040503050406030204" pitchFamily="18" charset="0"/>
                                </a:rPr>
                              </m:ctrlPr>
                            </m:sSupPr>
                            <m:e>
                              <m:r>
                                <a:rPr lang="en-IN" sz="2400" b="1" i="1" smtClean="0">
                                  <a:latin typeface="Cambria Math" panose="02040503050406030204" pitchFamily="18" charset="0"/>
                                </a:rPr>
                                <m:t>𝟒</m:t>
                              </m:r>
                              <m:r>
                                <a:rPr lang="en-IN" sz="2400" b="1" i="1" smtClean="0">
                                  <a:latin typeface="Cambria Math" panose="02040503050406030204" pitchFamily="18" charset="0"/>
                                </a:rPr>
                                <m:t>𝒂</m:t>
                              </m:r>
                            </m:e>
                            <m:sup>
                              <m:r>
                                <a:rPr lang="en-IN" sz="2400" b="1" i="1" smtClean="0">
                                  <a:latin typeface="Cambria Math" panose="02040503050406030204" pitchFamily="18" charset="0"/>
                                </a:rPr>
                                <m:t>𝟐</m:t>
                              </m:r>
                            </m:sup>
                          </m:sSup>
                        </m:den>
                      </m:f>
                      <m:rad>
                        <m:radPr>
                          <m:degHide m:val="on"/>
                          <m:ctrlPr>
                            <a:rPr lang="en-IN" sz="2400" b="1" i="1">
                              <a:latin typeface="Cambria Math" panose="02040503050406030204" pitchFamily="18" charset="0"/>
                            </a:rPr>
                          </m:ctrlPr>
                        </m:radPr>
                        <m:deg/>
                        <m:e>
                          <m:f>
                            <m:fPr>
                              <m:ctrlPr>
                                <a:rPr lang="en-IN" sz="2400" b="1" i="1">
                                  <a:latin typeface="Cambria Math" panose="02040503050406030204" pitchFamily="18" charset="0"/>
                                </a:rPr>
                              </m:ctrlPr>
                            </m:fPr>
                            <m:num>
                              <m:r>
                                <a:rPr lang="en-IN" sz="2400" b="1" i="1" smtClean="0">
                                  <a:latin typeface="Cambria Math" panose="02040503050406030204" pitchFamily="18" charset="0"/>
                                </a:rPr>
                                <m:t>𝑫</m:t>
                              </m:r>
                            </m:num>
                            <m:den>
                              <m:r>
                                <a:rPr lang="en-IN" sz="2400" b="1" i="1" smtClean="0">
                                  <a:latin typeface="Cambria Math" panose="02040503050406030204" pitchFamily="18" charset="0"/>
                                  <a:ea typeface="Cambria Math" panose="02040503050406030204" pitchFamily="18" charset="0"/>
                                </a:rPr>
                                <m:t>𝝆</m:t>
                              </m:r>
                              <m:r>
                                <a:rPr lang="en-IN" sz="2400" b="1" i="1" smtClean="0">
                                  <a:latin typeface="Cambria Math" panose="02040503050406030204" pitchFamily="18" charset="0"/>
                                  <a:ea typeface="Cambria Math" panose="02040503050406030204" pitchFamily="18" charset="0"/>
                                </a:rPr>
                                <m:t>𝒉</m:t>
                              </m:r>
                            </m:den>
                          </m:f>
                        </m:e>
                      </m:rad>
                      <m:r>
                        <a:rPr lang="en-IN" sz="2400" b="1" i="1" smtClean="0">
                          <a:latin typeface="Cambria Math" panose="02040503050406030204" pitchFamily="18" charset="0"/>
                        </a:rPr>
                        <m:t>  </m:t>
                      </m:r>
                      <m:d>
                        <m:dPr>
                          <m:begChr m:val="["/>
                          <m:endChr m:val="]"/>
                          <m:ctrlPr>
                            <a:rPr lang="en-IN" sz="2400" b="1" i="1">
                              <a:latin typeface="Cambria Math" panose="02040503050406030204" pitchFamily="18" charset="0"/>
                            </a:rPr>
                          </m:ctrlPr>
                        </m:dPr>
                        <m:e>
                          <m:sSup>
                            <m:sSupPr>
                              <m:ctrlPr>
                                <a:rPr lang="en-IN" sz="2400" b="1" i="1" smtClean="0">
                                  <a:latin typeface="Cambria Math" panose="02040503050406030204" pitchFamily="18" charset="0"/>
                                </a:rPr>
                              </m:ctrlPr>
                            </m:sSupPr>
                            <m:e>
                              <m:d>
                                <m:dPr>
                                  <m:ctrlPr>
                                    <a:rPr lang="en-IN" sz="2400" b="1" i="1" smtClean="0">
                                      <a:latin typeface="Cambria Math" panose="02040503050406030204" pitchFamily="18" charset="0"/>
                                    </a:rPr>
                                  </m:ctrlPr>
                                </m:dPr>
                                <m:e>
                                  <m:r>
                                    <a:rPr lang="en-IN" sz="2400" b="1" i="1" smtClean="0">
                                      <a:latin typeface="Cambria Math" panose="02040503050406030204" pitchFamily="18" charset="0"/>
                                    </a:rPr>
                                    <m:t>𝟐</m:t>
                                  </m:r>
                                  <m:r>
                                    <a:rPr lang="en-IN" sz="2400" b="1" i="1" smtClean="0">
                                      <a:latin typeface="Cambria Math" panose="02040503050406030204" pitchFamily="18" charset="0"/>
                                    </a:rPr>
                                    <m:t>𝒎</m:t>
                                  </m:r>
                                  <m:r>
                                    <a:rPr lang="en-IN" sz="2400" b="1" i="1" smtClean="0">
                                      <a:latin typeface="Cambria Math" panose="02040503050406030204" pitchFamily="18" charset="0"/>
                                    </a:rPr>
                                    <m:t>+</m:t>
                                  </m:r>
                                  <m:r>
                                    <a:rPr lang="en-IN" sz="2400" b="1" i="1" smtClean="0">
                                      <a:latin typeface="Cambria Math" panose="02040503050406030204" pitchFamily="18" charset="0"/>
                                    </a:rPr>
                                    <m:t>𝟏</m:t>
                                  </m:r>
                                </m:e>
                              </m:d>
                            </m:e>
                            <m:sup>
                              <m:r>
                                <a:rPr lang="en-IN" sz="2400" b="1" i="1" smtClean="0">
                                  <a:latin typeface="Cambria Math" panose="02040503050406030204" pitchFamily="18" charset="0"/>
                                </a:rPr>
                                <m:t>𝟐</m:t>
                              </m:r>
                            </m:sup>
                          </m:sSup>
                          <m:r>
                            <a:rPr lang="en-IN" sz="2400" b="1" i="1" smtClean="0">
                              <a:latin typeface="Cambria Math" panose="02040503050406030204" pitchFamily="18" charset="0"/>
                            </a:rPr>
                            <m:t>+</m:t>
                          </m:r>
                          <m:sSup>
                            <m:sSupPr>
                              <m:ctrlPr>
                                <a:rPr lang="en-IN" sz="2400" b="1" i="1">
                                  <a:latin typeface="Cambria Math" panose="02040503050406030204" pitchFamily="18" charset="0"/>
                                </a:rPr>
                              </m:ctrlPr>
                            </m:sSupPr>
                            <m:e>
                              <m:d>
                                <m:dPr>
                                  <m:ctrlPr>
                                    <a:rPr lang="en-IN" sz="2400" b="1" i="1">
                                      <a:latin typeface="Cambria Math" panose="02040503050406030204" pitchFamily="18" charset="0"/>
                                    </a:rPr>
                                  </m:ctrlPr>
                                </m:dPr>
                                <m:e>
                                  <m:r>
                                    <a:rPr lang="en-IN" sz="2400" b="1" i="1" smtClean="0">
                                      <a:latin typeface="Cambria Math" panose="02040503050406030204" pitchFamily="18" charset="0"/>
                                    </a:rPr>
                                    <m:t>𝟐</m:t>
                                  </m:r>
                                  <m:r>
                                    <a:rPr lang="en-IN" sz="2400" b="1" i="1" smtClean="0">
                                      <a:latin typeface="Cambria Math" panose="02040503050406030204" pitchFamily="18" charset="0"/>
                                    </a:rPr>
                                    <m:t>𝒏</m:t>
                                  </m:r>
                                  <m:r>
                                    <a:rPr lang="en-IN" sz="2400" b="1" i="1" smtClean="0">
                                      <a:latin typeface="Cambria Math" panose="02040503050406030204" pitchFamily="18" charset="0"/>
                                    </a:rPr>
                                    <m:t>+</m:t>
                                  </m:r>
                                  <m:r>
                                    <a:rPr lang="en-IN" sz="2400" b="1" i="1" smtClean="0">
                                      <a:latin typeface="Cambria Math" panose="02040503050406030204" pitchFamily="18" charset="0"/>
                                    </a:rPr>
                                    <m:t>𝟏</m:t>
                                  </m:r>
                                </m:e>
                              </m:d>
                            </m:e>
                            <m:sup>
                              <m:r>
                                <a:rPr lang="en-IN" sz="2400" b="1" i="1" smtClean="0">
                                  <a:latin typeface="Cambria Math" panose="02040503050406030204" pitchFamily="18" charset="0"/>
                                </a:rPr>
                                <m:t>𝟐</m:t>
                              </m:r>
                            </m:sup>
                          </m:sSup>
                          <m:f>
                            <m:fPr>
                              <m:ctrlPr>
                                <a:rPr lang="en-IN" sz="2400" b="1" i="1">
                                  <a:latin typeface="Cambria Math" panose="02040503050406030204" pitchFamily="18" charset="0"/>
                                </a:rPr>
                              </m:ctrlPr>
                            </m:fPr>
                            <m:num>
                              <m:sSup>
                                <m:sSupPr>
                                  <m:ctrlPr>
                                    <a:rPr lang="en-IN" sz="2400" b="1" i="1">
                                      <a:latin typeface="Cambria Math" panose="02040503050406030204" pitchFamily="18" charset="0"/>
                                    </a:rPr>
                                  </m:ctrlPr>
                                </m:sSupPr>
                                <m:e>
                                  <m:r>
                                    <a:rPr lang="en-IN" sz="2400" b="1" i="1" smtClean="0">
                                      <a:latin typeface="Cambria Math" panose="02040503050406030204" pitchFamily="18" charset="0"/>
                                    </a:rPr>
                                    <m:t>𝒂</m:t>
                                  </m:r>
                                </m:e>
                                <m:sup>
                                  <m:r>
                                    <a:rPr lang="en-IN" sz="2400" b="1" i="1" smtClean="0">
                                      <a:latin typeface="Cambria Math" panose="02040503050406030204" pitchFamily="18" charset="0"/>
                                    </a:rPr>
                                    <m:t>𝟐</m:t>
                                  </m:r>
                                </m:sup>
                              </m:sSup>
                            </m:num>
                            <m:den>
                              <m:sSup>
                                <m:sSupPr>
                                  <m:ctrlPr>
                                    <a:rPr lang="en-IN" sz="2400" b="1" i="1">
                                      <a:latin typeface="Cambria Math" panose="02040503050406030204" pitchFamily="18" charset="0"/>
                                    </a:rPr>
                                  </m:ctrlPr>
                                </m:sSupPr>
                                <m:e>
                                  <m:r>
                                    <a:rPr lang="en-IN" sz="2400" b="1" i="1" smtClean="0">
                                      <a:latin typeface="Cambria Math" panose="02040503050406030204" pitchFamily="18" charset="0"/>
                                    </a:rPr>
                                    <m:t>𝒃</m:t>
                                  </m:r>
                                </m:e>
                                <m:sup>
                                  <m:r>
                                    <a:rPr lang="en-IN" sz="2400" b="1" i="1" smtClean="0">
                                      <a:latin typeface="Cambria Math" panose="02040503050406030204" pitchFamily="18" charset="0"/>
                                    </a:rPr>
                                    <m:t>𝟐</m:t>
                                  </m:r>
                                </m:sup>
                              </m:sSup>
                            </m:den>
                          </m:f>
                        </m:e>
                      </m:d>
                    </m:oMath>
                  </m:oMathPara>
                </a14:m>
                <a:endParaRPr lang="en-IN" sz="2400" b="1" dirty="0">
                  <a:ea typeface="Cambria Math" panose="02040503050406030204" pitchFamily="18" charset="0"/>
                </a:endParaRPr>
              </a:p>
              <a:p>
                <a:pPr marL="0" indent="0">
                  <a:buNone/>
                </a:pPr>
                <a:endParaRPr lang="en-IN" sz="2400" b="1" dirty="0">
                  <a:ea typeface="Cambria Math" panose="02040503050406030204" pitchFamily="18" charset="0"/>
                </a:endParaRPr>
              </a:p>
              <a:p>
                <a:pPr marL="0" indent="0">
                  <a:buNone/>
                </a:pPr>
                <a:endParaRPr lang="en-IN" sz="2400" b="1"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IN" sz="3200" b="1" i="1" smtClean="0">
                          <a:latin typeface="Cambria Math" panose="02040503050406030204" pitchFamily="18" charset="0"/>
                        </a:rPr>
                        <m:t>𝒘</m:t>
                      </m:r>
                      <m:d>
                        <m:dPr>
                          <m:ctrlPr>
                            <a:rPr lang="en-IN" sz="3200" b="1" i="1" smtClean="0">
                              <a:latin typeface="Cambria Math" panose="02040503050406030204" pitchFamily="18" charset="0"/>
                            </a:rPr>
                          </m:ctrlPr>
                        </m:dPr>
                        <m:e>
                          <m:r>
                            <a:rPr lang="en-IN" sz="3200" b="1" i="1" smtClean="0">
                              <a:latin typeface="Cambria Math" panose="02040503050406030204" pitchFamily="18" charset="0"/>
                            </a:rPr>
                            <m:t>𝒙</m:t>
                          </m:r>
                          <m:r>
                            <a:rPr lang="en-IN" sz="3200" b="1" i="1" smtClean="0">
                              <a:latin typeface="Cambria Math" panose="02040503050406030204" pitchFamily="18" charset="0"/>
                            </a:rPr>
                            <m:t>,</m:t>
                          </m:r>
                          <m:r>
                            <a:rPr lang="en-IN" sz="3200" b="1" i="1" smtClean="0">
                              <a:latin typeface="Cambria Math" panose="02040503050406030204" pitchFamily="18" charset="0"/>
                            </a:rPr>
                            <m:t>𝒚</m:t>
                          </m:r>
                          <m:r>
                            <a:rPr lang="en-IN" sz="3200" b="1" i="1" smtClean="0">
                              <a:latin typeface="Cambria Math" panose="02040503050406030204" pitchFamily="18" charset="0"/>
                            </a:rPr>
                            <m:t>,</m:t>
                          </m:r>
                          <m:r>
                            <a:rPr lang="en-IN" sz="3200" b="1" i="1" smtClean="0">
                              <a:latin typeface="Cambria Math" panose="02040503050406030204" pitchFamily="18" charset="0"/>
                            </a:rPr>
                            <m:t>𝒕</m:t>
                          </m:r>
                        </m:e>
                      </m:d>
                      <m:r>
                        <a:rPr lang="en-IN" sz="3200" b="1" i="1" smtClean="0">
                          <a:latin typeface="Cambria Math" panose="02040503050406030204" pitchFamily="18" charset="0"/>
                        </a:rPr>
                        <m:t>=</m:t>
                      </m:r>
                      <m:sSup>
                        <m:sSupPr>
                          <m:ctrlPr>
                            <a:rPr lang="en-IN" sz="3200" b="1" i="1">
                              <a:latin typeface="Cambria Math" panose="02040503050406030204" pitchFamily="18" charset="0"/>
                            </a:rPr>
                          </m:ctrlPr>
                        </m:sSupPr>
                        <m:e>
                          <m:r>
                            <a:rPr lang="en-IN" sz="3200" b="1" i="1">
                              <a:latin typeface="Cambria Math" panose="02040503050406030204" pitchFamily="18" charset="0"/>
                            </a:rPr>
                            <m:t>𝒆</m:t>
                          </m:r>
                        </m:e>
                        <m:sup>
                          <m:r>
                            <a:rPr lang="en-IN" sz="3200" b="1" i="1">
                              <a:latin typeface="Cambria Math" panose="02040503050406030204" pitchFamily="18" charset="0"/>
                            </a:rPr>
                            <m:t>−</m:t>
                          </m:r>
                          <m:r>
                            <a:rPr lang="en-IN" sz="3200" b="1" i="1">
                              <a:latin typeface="Cambria Math" panose="02040503050406030204" pitchFamily="18" charset="0"/>
                            </a:rPr>
                            <m:t>𝒊</m:t>
                          </m:r>
                          <m:sSub>
                            <m:sSubPr>
                              <m:ctrlPr>
                                <a:rPr lang="en-IN" sz="3200" b="1" i="1">
                                  <a:latin typeface="Cambria Math" panose="02040503050406030204" pitchFamily="18" charset="0"/>
                                </a:rPr>
                              </m:ctrlPr>
                            </m:sSubPr>
                            <m:e>
                              <m:r>
                                <a:rPr lang="en-IN" sz="3200" b="1" i="1">
                                  <a:latin typeface="Cambria Math" panose="02040503050406030204" pitchFamily="18" charset="0"/>
                                </a:rPr>
                                <m:t>𝒌</m:t>
                              </m:r>
                            </m:e>
                            <m:sub>
                              <m:r>
                                <a:rPr lang="en-IN" sz="3200" b="1" i="1">
                                  <a:latin typeface="Cambria Math" panose="02040503050406030204" pitchFamily="18" charset="0"/>
                                </a:rPr>
                                <m:t>𝒎</m:t>
                              </m:r>
                            </m:sub>
                          </m:sSub>
                          <m:r>
                            <a:rPr lang="en-IN" sz="3200" b="1" i="1">
                              <a:latin typeface="Cambria Math" panose="02040503050406030204" pitchFamily="18" charset="0"/>
                            </a:rPr>
                            <m:t>𝒙</m:t>
                          </m:r>
                        </m:sup>
                      </m:sSup>
                      <m:sSup>
                        <m:sSupPr>
                          <m:ctrlPr>
                            <a:rPr lang="en-IN" sz="3200" b="1" i="1">
                              <a:latin typeface="Cambria Math" panose="02040503050406030204" pitchFamily="18" charset="0"/>
                            </a:rPr>
                          </m:ctrlPr>
                        </m:sSupPr>
                        <m:e>
                          <m:r>
                            <a:rPr lang="en-IN" sz="3200" b="1" i="1">
                              <a:latin typeface="Cambria Math" panose="02040503050406030204" pitchFamily="18" charset="0"/>
                            </a:rPr>
                            <m:t>𝒆</m:t>
                          </m:r>
                        </m:e>
                        <m:sup>
                          <m:r>
                            <a:rPr lang="en-IN" sz="3200" b="1" i="1">
                              <a:latin typeface="Cambria Math" panose="02040503050406030204" pitchFamily="18" charset="0"/>
                            </a:rPr>
                            <m:t>−</m:t>
                          </m:r>
                          <m:r>
                            <a:rPr lang="en-IN" sz="3200" b="1" i="1">
                              <a:latin typeface="Cambria Math" panose="02040503050406030204" pitchFamily="18" charset="0"/>
                            </a:rPr>
                            <m:t>𝒊</m:t>
                          </m:r>
                          <m:sSub>
                            <m:sSubPr>
                              <m:ctrlPr>
                                <a:rPr lang="en-IN" sz="3200" b="1" i="1">
                                  <a:latin typeface="Cambria Math" panose="02040503050406030204" pitchFamily="18" charset="0"/>
                                </a:rPr>
                              </m:ctrlPr>
                            </m:sSubPr>
                            <m:e>
                              <m:r>
                                <a:rPr lang="en-IN" sz="3200" b="1" i="1">
                                  <a:latin typeface="Cambria Math" panose="02040503050406030204" pitchFamily="18" charset="0"/>
                                </a:rPr>
                                <m:t>𝒌</m:t>
                              </m:r>
                            </m:e>
                            <m:sub>
                              <m:r>
                                <a:rPr lang="en-IN" sz="3200" b="1" i="1">
                                  <a:latin typeface="Cambria Math" panose="02040503050406030204" pitchFamily="18" charset="0"/>
                                </a:rPr>
                                <m:t>𝒏</m:t>
                              </m:r>
                            </m:sub>
                          </m:sSub>
                          <m:r>
                            <a:rPr lang="en-IN" sz="3200" b="1" i="1">
                              <a:latin typeface="Cambria Math" panose="02040503050406030204" pitchFamily="18" charset="0"/>
                            </a:rPr>
                            <m:t>𝒚</m:t>
                          </m:r>
                        </m:sup>
                      </m:sSup>
                      <m:func>
                        <m:funcPr>
                          <m:ctrlPr>
                            <a:rPr lang="en-IN" sz="3200" b="1" i="1" smtClean="0">
                              <a:latin typeface="Cambria Math" panose="02040503050406030204" pitchFamily="18" charset="0"/>
                            </a:rPr>
                          </m:ctrlPr>
                        </m:funcPr>
                        <m:fName>
                          <m:r>
                            <a:rPr lang="en-IN" sz="3200" b="1" i="0" smtClean="0">
                              <a:latin typeface="Cambria Math" panose="02040503050406030204" pitchFamily="18" charset="0"/>
                            </a:rPr>
                            <m:t>𝐬𝐢𝐧</m:t>
                          </m:r>
                        </m:fName>
                        <m:e>
                          <m:d>
                            <m:dPr>
                              <m:ctrlPr>
                                <a:rPr lang="en-IN" sz="3200" b="1" i="1" smtClean="0">
                                  <a:latin typeface="Cambria Math" panose="02040503050406030204" pitchFamily="18" charset="0"/>
                                </a:rPr>
                              </m:ctrlPr>
                            </m:dPr>
                            <m:e>
                              <m:r>
                                <a:rPr lang="en-IN" sz="3200" b="1" i="1" smtClean="0">
                                  <a:latin typeface="Cambria Math" panose="02040503050406030204" pitchFamily="18" charset="0"/>
                                  <a:ea typeface="Cambria Math" panose="02040503050406030204" pitchFamily="18" charset="0"/>
                                </a:rPr>
                                <m:t>𝝎</m:t>
                              </m:r>
                              <m:r>
                                <a:rPr lang="en-IN" sz="3200" b="1" i="1" smtClean="0">
                                  <a:latin typeface="Cambria Math" panose="02040503050406030204" pitchFamily="18" charset="0"/>
                                  <a:ea typeface="Cambria Math" panose="02040503050406030204" pitchFamily="18" charset="0"/>
                                </a:rPr>
                                <m:t>𝒕</m:t>
                              </m:r>
                            </m:e>
                          </m:d>
                        </m:e>
                      </m:func>
                    </m:oMath>
                  </m:oMathPara>
                </a14:m>
                <a:endParaRPr lang="en-IN" sz="3200" b="1" dirty="0">
                  <a:ea typeface="Cambria Math" panose="02040503050406030204" pitchFamily="18" charset="0"/>
                </a:endParaRPr>
              </a:p>
              <a:p>
                <a:pPr marL="0" indent="0">
                  <a:buNone/>
                </a:pPr>
                <a:endParaRPr lang="en-IN" sz="3200" b="1" dirty="0">
                  <a:ea typeface="Cambria Math" panose="02040503050406030204" pitchFamily="18" charset="0"/>
                </a:endParaRPr>
              </a:p>
              <a:p>
                <a:pPr marL="0" indent="0">
                  <a:buNone/>
                </a:pPr>
                <a:endParaRPr lang="en-IN" sz="2400" b="1" dirty="0">
                  <a:ea typeface="Cambria Math" panose="02040503050406030204" pitchFamily="18" charset="0"/>
                </a:endParaRPr>
              </a:p>
              <a:p>
                <a:pPr marL="0" indent="0">
                  <a:buNone/>
                </a:pPr>
                <a:endParaRPr lang="en-IN" sz="2400" b="1" dirty="0">
                  <a:ea typeface="Cambria Math" panose="02040503050406030204" pitchFamily="18" charset="0"/>
                </a:endParaRPr>
              </a:p>
              <a:p>
                <a:pPr marL="0" indent="0">
                  <a:buNone/>
                </a:pPr>
                <a:endParaRPr lang="en-IN" sz="2400" b="1" dirty="0">
                  <a:ea typeface="Cambria Math" panose="02040503050406030204" pitchFamily="18" charset="0"/>
                </a:endParaRPr>
              </a:p>
              <a:p>
                <a:pPr marL="0" indent="0">
                  <a:buNone/>
                </a:pPr>
                <a:endParaRPr lang="en-IN" sz="2400" b="1" dirty="0"/>
              </a:p>
              <a:p>
                <a:pPr marL="0" indent="0">
                  <a:buNone/>
                </a:pPr>
                <a:endParaRPr lang="en-IN" sz="2400" b="1" dirty="0"/>
              </a:p>
              <a:p>
                <a:endParaRPr lang="en-IN" sz="2400" b="1" dirty="0"/>
              </a:p>
              <a:p>
                <a:endParaRPr lang="en-IN" sz="2400" b="1" dirty="0"/>
              </a:p>
            </p:txBody>
          </p:sp>
        </mc:Choice>
        <mc:Fallback xmlns="">
          <p:sp>
            <p:nvSpPr>
              <p:cNvPr id="2" name="Content Placeholder 2"/>
              <p:cNvSpPr txBox="1">
                <a:spLocks noRot="1" noChangeAspect="1" noMove="1" noResize="1" noEditPoints="1" noAdjustHandles="1" noChangeArrowheads="1" noChangeShapeType="1" noTextEdit="1"/>
              </p:cNvSpPr>
              <p:nvPr/>
            </p:nvSpPr>
            <p:spPr>
              <a:xfrm>
                <a:off x="409433" y="185610"/>
                <a:ext cx="11368585" cy="6672390"/>
              </a:xfrm>
              <a:prstGeom prst="rect">
                <a:avLst/>
              </a:prstGeom>
              <a:blipFill>
                <a:blip r:embed="rId2"/>
                <a:stretch>
                  <a:fillRect l="-804" t="-1279"/>
                </a:stretch>
              </a:blipFill>
            </p:spPr>
            <p:txBody>
              <a:bodyPr/>
              <a:lstStyle/>
              <a:p>
                <a:r>
                  <a:rPr lang="en-IN">
                    <a:noFill/>
                  </a:rPr>
                  <a:t> </a:t>
                </a:r>
              </a:p>
            </p:txBody>
          </p:sp>
        </mc:Fallback>
      </mc:AlternateContent>
    </p:spTree>
    <p:extLst>
      <p:ext uri="{BB962C8B-B14F-4D97-AF65-F5344CB8AC3E}">
        <p14:creationId xmlns:p14="http://schemas.microsoft.com/office/powerpoint/2010/main" val="749543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969860-39AD-28C2-838B-2041F1916967}"/>
              </a:ext>
            </a:extLst>
          </p:cNvPr>
          <p:cNvSpPr/>
          <p:nvPr/>
        </p:nvSpPr>
        <p:spPr>
          <a:xfrm>
            <a:off x="3116615" y="428918"/>
            <a:ext cx="4665307" cy="923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3200" b="1" dirty="0"/>
              <a:t>DOMAIN</a:t>
            </a:r>
          </a:p>
        </p:txBody>
      </p:sp>
      <p:sp>
        <p:nvSpPr>
          <p:cNvPr id="5" name="TextBox 4">
            <a:extLst>
              <a:ext uri="{FF2B5EF4-FFF2-40B4-BE49-F238E27FC236}">
                <a16:creationId xmlns:a16="http://schemas.microsoft.com/office/drawing/2014/main" id="{B21FECD5-5961-1B19-2AED-31D2A60147D5}"/>
              </a:ext>
            </a:extLst>
          </p:cNvPr>
          <p:cNvSpPr txBox="1"/>
          <p:nvPr/>
        </p:nvSpPr>
        <p:spPr>
          <a:xfrm>
            <a:off x="5640355" y="2971800"/>
            <a:ext cx="65" cy="276999"/>
          </a:xfrm>
          <a:prstGeom prst="rect">
            <a:avLst/>
          </a:prstGeom>
          <a:noFill/>
        </p:spPr>
        <p:txBody>
          <a:bodyPr wrap="none" lIns="0" tIns="0" rIns="0" bIns="0" rtlCol="0">
            <a:spAutoFit/>
          </a:bodyPr>
          <a:lstStyle/>
          <a:p>
            <a:endParaRPr lang="en-IN" dirty="0"/>
          </a:p>
        </p:txBody>
      </p:sp>
      <p:sp>
        <p:nvSpPr>
          <p:cNvPr id="6" name="Rectangle 5">
            <a:extLst>
              <a:ext uri="{FF2B5EF4-FFF2-40B4-BE49-F238E27FC236}">
                <a16:creationId xmlns:a16="http://schemas.microsoft.com/office/drawing/2014/main" id="{C65A307A-D20A-8256-F753-3C71B24D0A37}"/>
              </a:ext>
            </a:extLst>
          </p:cNvPr>
          <p:cNvSpPr/>
          <p:nvPr/>
        </p:nvSpPr>
        <p:spPr>
          <a:xfrm>
            <a:off x="5368825" y="1360325"/>
            <a:ext cx="160889" cy="4192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1"/>
              </a:solidFill>
              <a:highlight>
                <a:srgbClr val="800080"/>
              </a:highlight>
            </a:endParaRPr>
          </a:p>
        </p:txBody>
      </p:sp>
      <p:sp>
        <p:nvSpPr>
          <p:cNvPr id="7" name="Arrow: Right 6">
            <a:extLst>
              <a:ext uri="{FF2B5EF4-FFF2-40B4-BE49-F238E27FC236}">
                <a16:creationId xmlns:a16="http://schemas.microsoft.com/office/drawing/2014/main" id="{0FAC9C8E-19E2-CD30-E035-AE7E437D0E45}"/>
              </a:ext>
            </a:extLst>
          </p:cNvPr>
          <p:cNvSpPr/>
          <p:nvPr/>
        </p:nvSpPr>
        <p:spPr>
          <a:xfrm>
            <a:off x="5529714" y="1942492"/>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0" name="Arrow: Right 9">
            <a:extLst>
              <a:ext uri="{FF2B5EF4-FFF2-40B4-BE49-F238E27FC236}">
                <a16:creationId xmlns:a16="http://schemas.microsoft.com/office/drawing/2014/main" id="{E4FA0BBF-38CC-D46F-E399-2C7F24D627A8}"/>
              </a:ext>
            </a:extLst>
          </p:cNvPr>
          <p:cNvSpPr/>
          <p:nvPr/>
        </p:nvSpPr>
        <p:spPr>
          <a:xfrm>
            <a:off x="5529714" y="517146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Right 11">
            <a:extLst>
              <a:ext uri="{FF2B5EF4-FFF2-40B4-BE49-F238E27FC236}">
                <a16:creationId xmlns:a16="http://schemas.microsoft.com/office/drawing/2014/main" id="{EFFBAF42-E5AC-0541-F980-E9CD97E0C79F}"/>
              </a:ext>
            </a:extLst>
          </p:cNvPr>
          <p:cNvSpPr/>
          <p:nvPr/>
        </p:nvSpPr>
        <p:spPr>
          <a:xfrm flipH="1">
            <a:off x="4390417" y="345670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C03B7741-C33A-13C1-4933-EAF72E7BE531}"/>
              </a:ext>
            </a:extLst>
          </p:cNvPr>
          <p:cNvSpPr/>
          <p:nvPr/>
        </p:nvSpPr>
        <p:spPr>
          <a:xfrm>
            <a:off x="6508122" y="1727608"/>
            <a:ext cx="4095750" cy="914400"/>
          </a:xfrm>
          <a:prstGeom prst="ellipse">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lvl="0" algn="ctr"/>
            <a:r>
              <a:rPr lang="en-IN" sz="1800" b="1" i="0" dirty="0">
                <a:latin typeface="Arial Black" panose="020B0A04020102020204" pitchFamily="34" charset="0"/>
              </a:rPr>
              <a:t>NUMERICAL</a:t>
            </a:r>
          </a:p>
          <a:p>
            <a:pPr lvl="0" algn="ctr"/>
            <a:r>
              <a:rPr lang="en-IN" sz="1800" b="1" i="0" dirty="0">
                <a:latin typeface="Arial Black" panose="020B0A04020102020204" pitchFamily="34" charset="0"/>
              </a:rPr>
              <a:t>(NX NASTRAN</a:t>
            </a:r>
            <a:r>
              <a:rPr lang="en-IN" sz="1600" b="1" dirty="0">
                <a:latin typeface="Arial Black" panose="020B0A04020102020204" pitchFamily="34" charset="0"/>
              </a:rPr>
              <a:t>)</a:t>
            </a:r>
          </a:p>
        </p:txBody>
      </p:sp>
      <p:sp>
        <p:nvSpPr>
          <p:cNvPr id="14" name="Oval 13">
            <a:extLst>
              <a:ext uri="{FF2B5EF4-FFF2-40B4-BE49-F238E27FC236}">
                <a16:creationId xmlns:a16="http://schemas.microsoft.com/office/drawing/2014/main" id="{3C6D6E8D-2541-E507-8788-706E46E198F7}"/>
              </a:ext>
            </a:extLst>
          </p:cNvPr>
          <p:cNvSpPr/>
          <p:nvPr/>
        </p:nvSpPr>
        <p:spPr>
          <a:xfrm>
            <a:off x="294667" y="3248799"/>
            <a:ext cx="4095750" cy="914400"/>
          </a:xfrm>
          <a:prstGeom prst="ellipse">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lvl="0" algn="ctr"/>
            <a:r>
              <a:rPr lang="en-IN" sz="1800" b="1" dirty="0">
                <a:latin typeface="Arial Black" panose="020B0A04020102020204" pitchFamily="34" charset="0"/>
              </a:rPr>
              <a:t>ANALYTICAL</a:t>
            </a:r>
          </a:p>
          <a:p>
            <a:pPr lvl="0" algn="ctr"/>
            <a:r>
              <a:rPr lang="en-IN" sz="1800" b="1" dirty="0">
                <a:latin typeface="Arial Black" panose="020B0A04020102020204" pitchFamily="34" charset="0"/>
              </a:rPr>
              <a:t>(MATLAB</a:t>
            </a:r>
            <a:r>
              <a:rPr lang="en-IN" sz="1800" dirty="0"/>
              <a:t>)</a:t>
            </a:r>
          </a:p>
        </p:txBody>
      </p:sp>
      <p:sp>
        <p:nvSpPr>
          <p:cNvPr id="15" name="Oval 14">
            <a:extLst>
              <a:ext uri="{FF2B5EF4-FFF2-40B4-BE49-F238E27FC236}">
                <a16:creationId xmlns:a16="http://schemas.microsoft.com/office/drawing/2014/main" id="{49BE3049-9FDD-BD2D-2971-C35A6F4C8BD0}"/>
              </a:ext>
            </a:extLst>
          </p:cNvPr>
          <p:cNvSpPr/>
          <p:nvPr/>
        </p:nvSpPr>
        <p:spPr>
          <a:xfrm>
            <a:off x="6508122" y="4956583"/>
            <a:ext cx="4095750" cy="914400"/>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lvl="0" algn="ctr"/>
            <a:r>
              <a:rPr lang="en-IN" sz="1800" b="1" i="0">
                <a:latin typeface="Arial Black" panose="020B0A04020102020204" pitchFamily="34" charset="0"/>
              </a:rPr>
              <a:t>EXPERIMENTAL</a:t>
            </a:r>
          </a:p>
          <a:p>
            <a:pPr lvl="0" algn="ctr"/>
            <a:r>
              <a:rPr lang="en-IN" sz="1800" b="1" i="0">
                <a:latin typeface="Arial Black" panose="020B0A04020102020204" pitchFamily="34" charset="0"/>
              </a:rPr>
              <a:t>(IMPACT TEST</a:t>
            </a:r>
            <a:r>
              <a:rPr lang="en-IN" sz="1800" b="1" i="0"/>
              <a:t>)</a:t>
            </a:r>
            <a:endParaRPr lang="en-IN" sz="1800" b="1" i="0" dirty="0"/>
          </a:p>
        </p:txBody>
      </p:sp>
    </p:spTree>
    <p:extLst>
      <p:ext uri="{BB962C8B-B14F-4D97-AF65-F5344CB8AC3E}">
        <p14:creationId xmlns:p14="http://schemas.microsoft.com/office/powerpoint/2010/main" val="218745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1000"/>
                            </p:stCondLst>
                            <p:childTnLst>
                              <p:par>
                                <p:cTn id="19" presetID="26" presetClass="entr" presetSubtype="0"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80">
                                          <p:stCondLst>
                                            <p:cond delay="0"/>
                                          </p:stCondLst>
                                        </p:cTn>
                                        <p:tgtEl>
                                          <p:spTgt spid="13"/>
                                        </p:tgtEl>
                                      </p:cBhvr>
                                    </p:animEffect>
                                    <p:anim calcmode="lin" valueType="num">
                                      <p:cBhvr>
                                        <p:cTn id="22"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27" dur="26">
                                          <p:stCondLst>
                                            <p:cond delay="650"/>
                                          </p:stCondLst>
                                        </p:cTn>
                                        <p:tgtEl>
                                          <p:spTgt spid="13"/>
                                        </p:tgtEl>
                                      </p:cBhvr>
                                      <p:to x="100000" y="60000"/>
                                    </p:animScale>
                                    <p:animScale>
                                      <p:cBhvr>
                                        <p:cTn id="28" dur="166" decel="50000">
                                          <p:stCondLst>
                                            <p:cond delay="676"/>
                                          </p:stCondLst>
                                        </p:cTn>
                                        <p:tgtEl>
                                          <p:spTgt spid="13"/>
                                        </p:tgtEl>
                                      </p:cBhvr>
                                      <p:to x="100000" y="100000"/>
                                    </p:animScale>
                                    <p:animScale>
                                      <p:cBhvr>
                                        <p:cTn id="29" dur="26">
                                          <p:stCondLst>
                                            <p:cond delay="1312"/>
                                          </p:stCondLst>
                                        </p:cTn>
                                        <p:tgtEl>
                                          <p:spTgt spid="13"/>
                                        </p:tgtEl>
                                      </p:cBhvr>
                                      <p:to x="100000" y="80000"/>
                                    </p:animScale>
                                    <p:animScale>
                                      <p:cBhvr>
                                        <p:cTn id="30" dur="166" decel="50000">
                                          <p:stCondLst>
                                            <p:cond delay="1338"/>
                                          </p:stCondLst>
                                        </p:cTn>
                                        <p:tgtEl>
                                          <p:spTgt spid="13"/>
                                        </p:tgtEl>
                                      </p:cBhvr>
                                      <p:to x="100000" y="100000"/>
                                    </p:animScale>
                                    <p:animScale>
                                      <p:cBhvr>
                                        <p:cTn id="31" dur="26">
                                          <p:stCondLst>
                                            <p:cond delay="1642"/>
                                          </p:stCondLst>
                                        </p:cTn>
                                        <p:tgtEl>
                                          <p:spTgt spid="13"/>
                                        </p:tgtEl>
                                      </p:cBhvr>
                                      <p:to x="100000" y="90000"/>
                                    </p:animScale>
                                    <p:animScale>
                                      <p:cBhvr>
                                        <p:cTn id="32" dur="166" decel="50000">
                                          <p:stCondLst>
                                            <p:cond delay="1668"/>
                                          </p:stCondLst>
                                        </p:cTn>
                                        <p:tgtEl>
                                          <p:spTgt spid="13"/>
                                        </p:tgtEl>
                                      </p:cBhvr>
                                      <p:to x="100000" y="100000"/>
                                    </p:animScale>
                                    <p:animScale>
                                      <p:cBhvr>
                                        <p:cTn id="33" dur="26">
                                          <p:stCondLst>
                                            <p:cond delay="1808"/>
                                          </p:stCondLst>
                                        </p:cTn>
                                        <p:tgtEl>
                                          <p:spTgt spid="13"/>
                                        </p:tgtEl>
                                      </p:cBhvr>
                                      <p:to x="100000" y="95000"/>
                                    </p:animScale>
                                    <p:animScale>
                                      <p:cBhvr>
                                        <p:cTn id="34" dur="166" decel="50000">
                                          <p:stCondLst>
                                            <p:cond delay="1834"/>
                                          </p:stCondLst>
                                        </p:cTn>
                                        <p:tgtEl>
                                          <p:spTgt spid="13"/>
                                        </p:tgtEl>
                                      </p:cBhvr>
                                      <p:to x="100000" y="100000"/>
                                    </p:animScale>
                                  </p:childTnLst>
                                </p:cTn>
                              </p:par>
                            </p:childTnLst>
                          </p:cTn>
                        </p:par>
                        <p:par>
                          <p:cTn id="35" fill="hold">
                            <p:stCondLst>
                              <p:cond delay="3000"/>
                            </p:stCondLst>
                            <p:childTnLst>
                              <p:par>
                                <p:cTn id="36" presetID="26" presetClass="entr" presetSubtype="0"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down)">
                                      <p:cBhvr>
                                        <p:cTn id="38" dur="580">
                                          <p:stCondLst>
                                            <p:cond delay="0"/>
                                          </p:stCondLst>
                                        </p:cTn>
                                        <p:tgtEl>
                                          <p:spTgt spid="14"/>
                                        </p:tgtEl>
                                      </p:cBhvr>
                                    </p:animEffect>
                                    <p:anim calcmode="lin" valueType="num">
                                      <p:cBhvr>
                                        <p:cTn id="39"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40"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41"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42"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43"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44" dur="26">
                                          <p:stCondLst>
                                            <p:cond delay="650"/>
                                          </p:stCondLst>
                                        </p:cTn>
                                        <p:tgtEl>
                                          <p:spTgt spid="14"/>
                                        </p:tgtEl>
                                      </p:cBhvr>
                                      <p:to x="100000" y="60000"/>
                                    </p:animScale>
                                    <p:animScale>
                                      <p:cBhvr>
                                        <p:cTn id="45" dur="166" decel="50000">
                                          <p:stCondLst>
                                            <p:cond delay="676"/>
                                          </p:stCondLst>
                                        </p:cTn>
                                        <p:tgtEl>
                                          <p:spTgt spid="14"/>
                                        </p:tgtEl>
                                      </p:cBhvr>
                                      <p:to x="100000" y="100000"/>
                                    </p:animScale>
                                    <p:animScale>
                                      <p:cBhvr>
                                        <p:cTn id="46" dur="26">
                                          <p:stCondLst>
                                            <p:cond delay="1312"/>
                                          </p:stCondLst>
                                        </p:cTn>
                                        <p:tgtEl>
                                          <p:spTgt spid="14"/>
                                        </p:tgtEl>
                                      </p:cBhvr>
                                      <p:to x="100000" y="80000"/>
                                    </p:animScale>
                                    <p:animScale>
                                      <p:cBhvr>
                                        <p:cTn id="47" dur="166" decel="50000">
                                          <p:stCondLst>
                                            <p:cond delay="1338"/>
                                          </p:stCondLst>
                                        </p:cTn>
                                        <p:tgtEl>
                                          <p:spTgt spid="14"/>
                                        </p:tgtEl>
                                      </p:cBhvr>
                                      <p:to x="100000" y="100000"/>
                                    </p:animScale>
                                    <p:animScale>
                                      <p:cBhvr>
                                        <p:cTn id="48" dur="26">
                                          <p:stCondLst>
                                            <p:cond delay="1642"/>
                                          </p:stCondLst>
                                        </p:cTn>
                                        <p:tgtEl>
                                          <p:spTgt spid="14"/>
                                        </p:tgtEl>
                                      </p:cBhvr>
                                      <p:to x="100000" y="90000"/>
                                    </p:animScale>
                                    <p:animScale>
                                      <p:cBhvr>
                                        <p:cTn id="49" dur="166" decel="50000">
                                          <p:stCondLst>
                                            <p:cond delay="1668"/>
                                          </p:stCondLst>
                                        </p:cTn>
                                        <p:tgtEl>
                                          <p:spTgt spid="14"/>
                                        </p:tgtEl>
                                      </p:cBhvr>
                                      <p:to x="100000" y="100000"/>
                                    </p:animScale>
                                    <p:animScale>
                                      <p:cBhvr>
                                        <p:cTn id="50" dur="26">
                                          <p:stCondLst>
                                            <p:cond delay="1808"/>
                                          </p:stCondLst>
                                        </p:cTn>
                                        <p:tgtEl>
                                          <p:spTgt spid="14"/>
                                        </p:tgtEl>
                                      </p:cBhvr>
                                      <p:to x="100000" y="95000"/>
                                    </p:animScale>
                                    <p:animScale>
                                      <p:cBhvr>
                                        <p:cTn id="51" dur="166" decel="50000">
                                          <p:stCondLst>
                                            <p:cond delay="1834"/>
                                          </p:stCondLst>
                                        </p:cTn>
                                        <p:tgtEl>
                                          <p:spTgt spid="14"/>
                                        </p:tgtEl>
                                      </p:cBhvr>
                                      <p:to x="100000" y="100000"/>
                                    </p:animScale>
                                  </p:childTnLst>
                                </p:cTn>
                              </p:par>
                            </p:childTnLst>
                          </p:cTn>
                        </p:par>
                        <p:par>
                          <p:cTn id="52" fill="hold">
                            <p:stCondLst>
                              <p:cond delay="5000"/>
                            </p:stCondLst>
                            <p:childTnLst>
                              <p:par>
                                <p:cTn id="53" presetID="26" presetClass="entr" presetSubtype="0" fill="hold" grpId="0" nodeType="after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wipe(down)">
                                      <p:cBhvr>
                                        <p:cTn id="55" dur="580">
                                          <p:stCondLst>
                                            <p:cond delay="0"/>
                                          </p:stCondLst>
                                        </p:cTn>
                                        <p:tgtEl>
                                          <p:spTgt spid="15"/>
                                        </p:tgtEl>
                                      </p:cBhvr>
                                    </p:animEffect>
                                    <p:anim calcmode="lin" valueType="num">
                                      <p:cBhvr>
                                        <p:cTn id="56"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61" dur="26">
                                          <p:stCondLst>
                                            <p:cond delay="650"/>
                                          </p:stCondLst>
                                        </p:cTn>
                                        <p:tgtEl>
                                          <p:spTgt spid="15"/>
                                        </p:tgtEl>
                                      </p:cBhvr>
                                      <p:to x="100000" y="60000"/>
                                    </p:animScale>
                                    <p:animScale>
                                      <p:cBhvr>
                                        <p:cTn id="62" dur="166" decel="50000">
                                          <p:stCondLst>
                                            <p:cond delay="676"/>
                                          </p:stCondLst>
                                        </p:cTn>
                                        <p:tgtEl>
                                          <p:spTgt spid="15"/>
                                        </p:tgtEl>
                                      </p:cBhvr>
                                      <p:to x="100000" y="100000"/>
                                    </p:animScale>
                                    <p:animScale>
                                      <p:cBhvr>
                                        <p:cTn id="63" dur="26">
                                          <p:stCondLst>
                                            <p:cond delay="1312"/>
                                          </p:stCondLst>
                                        </p:cTn>
                                        <p:tgtEl>
                                          <p:spTgt spid="15"/>
                                        </p:tgtEl>
                                      </p:cBhvr>
                                      <p:to x="100000" y="80000"/>
                                    </p:animScale>
                                    <p:animScale>
                                      <p:cBhvr>
                                        <p:cTn id="64" dur="166" decel="50000">
                                          <p:stCondLst>
                                            <p:cond delay="1338"/>
                                          </p:stCondLst>
                                        </p:cTn>
                                        <p:tgtEl>
                                          <p:spTgt spid="15"/>
                                        </p:tgtEl>
                                      </p:cBhvr>
                                      <p:to x="100000" y="100000"/>
                                    </p:animScale>
                                    <p:animScale>
                                      <p:cBhvr>
                                        <p:cTn id="65" dur="26">
                                          <p:stCondLst>
                                            <p:cond delay="1642"/>
                                          </p:stCondLst>
                                        </p:cTn>
                                        <p:tgtEl>
                                          <p:spTgt spid="15"/>
                                        </p:tgtEl>
                                      </p:cBhvr>
                                      <p:to x="100000" y="90000"/>
                                    </p:animScale>
                                    <p:animScale>
                                      <p:cBhvr>
                                        <p:cTn id="66" dur="166" decel="50000">
                                          <p:stCondLst>
                                            <p:cond delay="1668"/>
                                          </p:stCondLst>
                                        </p:cTn>
                                        <p:tgtEl>
                                          <p:spTgt spid="15"/>
                                        </p:tgtEl>
                                      </p:cBhvr>
                                      <p:to x="100000" y="100000"/>
                                    </p:animScale>
                                    <p:animScale>
                                      <p:cBhvr>
                                        <p:cTn id="67" dur="26">
                                          <p:stCondLst>
                                            <p:cond delay="1808"/>
                                          </p:stCondLst>
                                        </p:cTn>
                                        <p:tgtEl>
                                          <p:spTgt spid="15"/>
                                        </p:tgtEl>
                                      </p:cBhvr>
                                      <p:to x="100000" y="95000"/>
                                    </p:animScale>
                                    <p:animScale>
                                      <p:cBhvr>
                                        <p:cTn id="68" dur="166" decel="50000">
                                          <p:stCondLst>
                                            <p:cond delay="1834"/>
                                          </p:stCondLst>
                                        </p:cTn>
                                        <p:tgtEl>
                                          <p:spTgt spid="1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2" grpId="0" animBg="1"/>
      <p:bldP spid="13" grpId="0" animBg="1"/>
      <p:bldP spid="14"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621C0D-AB95-456A-1EEA-975379DE7E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0605" y="182200"/>
            <a:ext cx="4748827" cy="2143125"/>
          </a:xfrm>
          <a:prstGeom prst="rect">
            <a:avLst/>
          </a:prstGeom>
        </p:spPr>
      </p:pic>
      <p:sp>
        <p:nvSpPr>
          <p:cNvPr id="7" name="Arrow: Left-Up 6">
            <a:extLst>
              <a:ext uri="{FF2B5EF4-FFF2-40B4-BE49-F238E27FC236}">
                <a16:creationId xmlns:a16="http://schemas.microsoft.com/office/drawing/2014/main" id="{AF7A64AA-4685-D617-5369-6292A11A615C}"/>
              </a:ext>
            </a:extLst>
          </p:cNvPr>
          <p:cNvSpPr/>
          <p:nvPr/>
        </p:nvSpPr>
        <p:spPr>
          <a:xfrm rot="10800000">
            <a:off x="1554032" y="1251000"/>
            <a:ext cx="1936573" cy="2428568"/>
          </a:xfrm>
          <a:prstGeom prst="leftUpArrow">
            <a:avLst>
              <a:gd name="adj1" fmla="val 25000"/>
              <a:gd name="adj2" fmla="val 25000"/>
              <a:gd name="adj3" fmla="val 26666"/>
            </a:avLst>
          </a:prstGeom>
          <a:solidFill>
            <a:schemeClr val="accent4">
              <a:lumMod val="50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dirty="0"/>
          </a:p>
        </p:txBody>
      </p:sp>
      <p:sp>
        <p:nvSpPr>
          <p:cNvPr id="10" name="Arrow: Left-Up 9">
            <a:extLst>
              <a:ext uri="{FF2B5EF4-FFF2-40B4-BE49-F238E27FC236}">
                <a16:creationId xmlns:a16="http://schemas.microsoft.com/office/drawing/2014/main" id="{76EC1281-4ECF-C7CB-2B79-EE0AB2C159E2}"/>
              </a:ext>
            </a:extLst>
          </p:cNvPr>
          <p:cNvSpPr/>
          <p:nvPr/>
        </p:nvSpPr>
        <p:spPr>
          <a:xfrm rot="16200000">
            <a:off x="8043287" y="1575633"/>
            <a:ext cx="2328866" cy="1936576"/>
          </a:xfrm>
          <a:prstGeom prst="leftUpArrow">
            <a:avLst/>
          </a:prstGeom>
          <a:solidFill>
            <a:schemeClr val="accent4">
              <a:lumMod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E4EE3B6D-8D62-DB27-F6A5-515F3DDA6EA8}"/>
              </a:ext>
            </a:extLst>
          </p:cNvPr>
          <p:cNvSpPr txBox="1"/>
          <p:nvPr/>
        </p:nvSpPr>
        <p:spPr>
          <a:xfrm>
            <a:off x="4842198" y="1872018"/>
            <a:ext cx="2910348" cy="369332"/>
          </a:xfrm>
          <a:prstGeom prst="rect">
            <a:avLst/>
          </a:prstGeom>
          <a:noFill/>
        </p:spPr>
        <p:txBody>
          <a:bodyPr wrap="square" rtlCol="0">
            <a:spAutoFit/>
          </a:bodyPr>
          <a:lstStyle/>
          <a:p>
            <a:r>
              <a:rPr lang="en-IN" dirty="0">
                <a:solidFill>
                  <a:schemeClr val="bg1"/>
                </a:solidFill>
              </a:rPr>
              <a:t>Dim: 300*300*20 mm</a:t>
            </a:r>
          </a:p>
        </p:txBody>
      </p:sp>
      <p:sp>
        <p:nvSpPr>
          <p:cNvPr id="15" name="Oval 14">
            <a:extLst>
              <a:ext uri="{FF2B5EF4-FFF2-40B4-BE49-F238E27FC236}">
                <a16:creationId xmlns:a16="http://schemas.microsoft.com/office/drawing/2014/main" id="{2BF1ABD1-325E-250E-33BC-9C7D22107DA5}"/>
              </a:ext>
            </a:extLst>
          </p:cNvPr>
          <p:cNvSpPr/>
          <p:nvPr/>
        </p:nvSpPr>
        <p:spPr>
          <a:xfrm>
            <a:off x="720388" y="3713584"/>
            <a:ext cx="2638425" cy="1893416"/>
          </a:xfrm>
          <a:prstGeom prst="ellipse">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a:p>
            <a:pPr algn="ctr"/>
            <a:endParaRPr lang="en-IN" dirty="0"/>
          </a:p>
          <a:p>
            <a:pPr algn="ctr"/>
            <a:r>
              <a:rPr lang="en-US" dirty="0">
                <a:ln w="0"/>
                <a:solidFill>
                  <a:schemeClr val="bg2"/>
                </a:solidFill>
                <a:effectLst>
                  <a:outerShdw blurRad="38100" dist="19050" dir="2700000" algn="tl" rotWithShape="0">
                    <a:schemeClr val="dk1">
                      <a:alpha val="40000"/>
                    </a:schemeClr>
                  </a:outerShdw>
                </a:effectLst>
              </a:rPr>
              <a:t>M= 15.50 Kg</a:t>
            </a:r>
            <a:endParaRPr lang="en-IN" dirty="0">
              <a:solidFill>
                <a:schemeClr val="bg2"/>
              </a:solidFill>
            </a:endParaRPr>
          </a:p>
        </p:txBody>
      </p:sp>
      <p:sp>
        <p:nvSpPr>
          <p:cNvPr id="16" name="Oval 15">
            <a:extLst>
              <a:ext uri="{FF2B5EF4-FFF2-40B4-BE49-F238E27FC236}">
                <a16:creationId xmlns:a16="http://schemas.microsoft.com/office/drawing/2014/main" id="{C68D002E-F198-42E0-A4D1-DFF664036ABC}"/>
              </a:ext>
            </a:extLst>
          </p:cNvPr>
          <p:cNvSpPr/>
          <p:nvPr/>
        </p:nvSpPr>
        <p:spPr>
          <a:xfrm>
            <a:off x="8437072" y="3661701"/>
            <a:ext cx="2638426" cy="1893417"/>
          </a:xfrm>
          <a:prstGeom prst="ellipse">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r>
              <a:rPr lang="en-US" dirty="0">
                <a:ln w="0"/>
                <a:solidFill>
                  <a:schemeClr val="bg2"/>
                </a:solidFill>
                <a:effectLst>
                  <a:outerShdw blurRad="38100" dist="19050" dir="2700000" algn="tl" rotWithShape="0">
                    <a:schemeClr val="dk1">
                      <a:alpha val="40000"/>
                    </a:schemeClr>
                  </a:outerShdw>
                </a:effectLst>
              </a:rPr>
              <a:t>M= 5.03 Kg</a:t>
            </a:r>
            <a:endParaRPr lang="en-IN" dirty="0">
              <a:solidFill>
                <a:schemeClr val="bg2"/>
              </a:solidFill>
            </a:endParaRPr>
          </a:p>
        </p:txBody>
      </p:sp>
      <p:sp>
        <p:nvSpPr>
          <p:cNvPr id="17" name="TextBox 16">
            <a:extLst>
              <a:ext uri="{FF2B5EF4-FFF2-40B4-BE49-F238E27FC236}">
                <a16:creationId xmlns:a16="http://schemas.microsoft.com/office/drawing/2014/main" id="{E964C54D-8029-04C4-8E14-6C9D58C036C2}"/>
              </a:ext>
            </a:extLst>
          </p:cNvPr>
          <p:cNvSpPr txBox="1"/>
          <p:nvPr/>
        </p:nvSpPr>
        <p:spPr>
          <a:xfrm>
            <a:off x="1116502" y="4146744"/>
            <a:ext cx="1846199" cy="461665"/>
          </a:xfrm>
          <a:prstGeom prst="rect">
            <a:avLst/>
          </a:prstGeom>
          <a:noFill/>
        </p:spPr>
        <p:txBody>
          <a:bodyPr wrap="square" rtlCol="0">
            <a:spAutoFit/>
          </a:bodyPr>
          <a:lstStyle/>
          <a:p>
            <a:pPr algn="ctr"/>
            <a:r>
              <a:rPr lang="en-US" sz="2400" b="1" u="sng" dirty="0">
                <a:solidFill>
                  <a:schemeClr val="bg2"/>
                </a:solidFill>
              </a:rPr>
              <a:t>Steel</a:t>
            </a:r>
            <a:endParaRPr lang="en-IN" sz="2400" b="1" u="sng" dirty="0">
              <a:solidFill>
                <a:schemeClr val="bg2"/>
              </a:solidFill>
            </a:endParaRPr>
          </a:p>
        </p:txBody>
      </p:sp>
      <p:sp>
        <p:nvSpPr>
          <p:cNvPr id="18" name="TextBox 17">
            <a:extLst>
              <a:ext uri="{FF2B5EF4-FFF2-40B4-BE49-F238E27FC236}">
                <a16:creationId xmlns:a16="http://schemas.microsoft.com/office/drawing/2014/main" id="{6C2D34F4-9597-8B63-9A16-F7F061F259D3}"/>
              </a:ext>
            </a:extLst>
          </p:cNvPr>
          <p:cNvSpPr txBox="1"/>
          <p:nvPr/>
        </p:nvSpPr>
        <p:spPr>
          <a:xfrm>
            <a:off x="8989292" y="4044735"/>
            <a:ext cx="1779638" cy="461665"/>
          </a:xfrm>
          <a:prstGeom prst="rect">
            <a:avLst/>
          </a:prstGeom>
          <a:noFill/>
        </p:spPr>
        <p:txBody>
          <a:bodyPr wrap="square" rtlCol="0">
            <a:spAutoFit/>
          </a:bodyPr>
          <a:lstStyle/>
          <a:p>
            <a:r>
              <a:rPr lang="en-US" sz="2400" b="1" u="sng" dirty="0" err="1">
                <a:solidFill>
                  <a:schemeClr val="bg2"/>
                </a:solidFill>
              </a:rPr>
              <a:t>Aluminium</a:t>
            </a:r>
            <a:endParaRPr lang="en-IN" sz="2400" b="1" u="sng" dirty="0">
              <a:solidFill>
                <a:schemeClr val="bg2"/>
              </a:solidFill>
            </a:endParaRPr>
          </a:p>
        </p:txBody>
      </p:sp>
    </p:spTree>
    <p:extLst>
      <p:ext uri="{BB962C8B-B14F-4D97-AF65-F5344CB8AC3E}">
        <p14:creationId xmlns:p14="http://schemas.microsoft.com/office/powerpoint/2010/main" val="25208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2" grpId="0"/>
      <p:bldP spid="15"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EB1FF69-51A2-12C8-0956-3C64E44B387C}"/>
              </a:ext>
            </a:extLst>
          </p:cNvPr>
          <p:cNvSpPr txBox="1"/>
          <p:nvPr/>
        </p:nvSpPr>
        <p:spPr>
          <a:xfrm>
            <a:off x="550606" y="304799"/>
            <a:ext cx="10840583" cy="523220"/>
          </a:xfrm>
          <a:prstGeom prst="rect">
            <a:avLst/>
          </a:prstGeom>
          <a:noFill/>
        </p:spPr>
        <p:txBody>
          <a:bodyPr wrap="square" rtlCol="0">
            <a:spAutoFit/>
          </a:bodyPr>
          <a:lstStyle/>
          <a:p>
            <a:r>
              <a:rPr lang="en-IN" sz="2800" b="1" dirty="0">
                <a:solidFill>
                  <a:schemeClr val="accent4">
                    <a:lumMod val="40000"/>
                    <a:lumOff val="60000"/>
                  </a:schemeClr>
                </a:solidFill>
              </a:rPr>
              <a:t>ANALYTICAL SOLUTION USING GRAPHICAL USER INTERFACE IN MATLAB </a:t>
            </a:r>
          </a:p>
        </p:txBody>
      </p:sp>
      <p:pic>
        <p:nvPicPr>
          <p:cNvPr id="5" name="Picture 4">
            <a:extLst>
              <a:ext uri="{FF2B5EF4-FFF2-40B4-BE49-F238E27FC236}">
                <a16:creationId xmlns:a16="http://schemas.microsoft.com/office/drawing/2014/main" id="{D4CEC9C2-F581-A947-EC2E-16E52739DE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1179" y="1018713"/>
            <a:ext cx="9370141" cy="5132438"/>
          </a:xfrm>
          <a:prstGeom prst="rect">
            <a:avLst/>
          </a:prstGeom>
        </p:spPr>
      </p:pic>
      <p:sp>
        <p:nvSpPr>
          <p:cNvPr id="6" name="TextBox 5">
            <a:extLst>
              <a:ext uri="{FF2B5EF4-FFF2-40B4-BE49-F238E27FC236}">
                <a16:creationId xmlns:a16="http://schemas.microsoft.com/office/drawing/2014/main" id="{21E76480-6FF5-F2F2-B648-512C83A6EB6D}"/>
              </a:ext>
            </a:extLst>
          </p:cNvPr>
          <p:cNvSpPr txBox="1"/>
          <p:nvPr/>
        </p:nvSpPr>
        <p:spPr>
          <a:xfrm>
            <a:off x="4376711" y="6341845"/>
            <a:ext cx="5347392" cy="369332"/>
          </a:xfrm>
          <a:prstGeom prst="rect">
            <a:avLst/>
          </a:prstGeom>
          <a:noFill/>
        </p:spPr>
        <p:txBody>
          <a:bodyPr wrap="square" rtlCol="0">
            <a:spAutoFit/>
          </a:bodyPr>
          <a:lstStyle/>
          <a:p>
            <a:r>
              <a:rPr lang="en-IN" b="1" dirty="0"/>
              <a:t>Fig 3</a:t>
            </a:r>
            <a:r>
              <a:rPr lang="en-IN" dirty="0"/>
              <a:t>:- GUI for analytical solutions.</a:t>
            </a:r>
          </a:p>
        </p:txBody>
      </p:sp>
    </p:spTree>
    <p:extLst>
      <p:ext uri="{BB962C8B-B14F-4D97-AF65-F5344CB8AC3E}">
        <p14:creationId xmlns:p14="http://schemas.microsoft.com/office/powerpoint/2010/main" val="993719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D5C82A-65A0-7F3A-E1A6-90D54F6207BA}"/>
              </a:ext>
            </a:extLst>
          </p:cNvPr>
          <p:cNvSpPr txBox="1"/>
          <p:nvPr/>
        </p:nvSpPr>
        <p:spPr>
          <a:xfrm>
            <a:off x="2281084" y="185019"/>
            <a:ext cx="7472516" cy="523220"/>
          </a:xfrm>
          <a:prstGeom prst="rect">
            <a:avLst/>
          </a:prstGeom>
          <a:noFill/>
        </p:spPr>
        <p:txBody>
          <a:bodyPr wrap="square" rtlCol="0">
            <a:spAutoFit/>
          </a:bodyPr>
          <a:lstStyle/>
          <a:p>
            <a:r>
              <a:rPr lang="en-IN" sz="2800" dirty="0">
                <a:solidFill>
                  <a:schemeClr val="tx1">
                    <a:lumMod val="75000"/>
                  </a:schemeClr>
                </a:solidFill>
              </a:rPr>
              <a:t>          </a:t>
            </a:r>
            <a:r>
              <a:rPr lang="en-IN" sz="2800" b="1" u="sng" dirty="0">
                <a:solidFill>
                  <a:schemeClr val="tx1">
                    <a:lumMod val="75000"/>
                  </a:schemeClr>
                </a:solidFill>
              </a:rPr>
              <a:t>NUMERICAL SOLUTION USING FEA</a:t>
            </a:r>
          </a:p>
        </p:txBody>
      </p:sp>
      <p:pic>
        <p:nvPicPr>
          <p:cNvPr id="4" name="Picture 3">
            <a:extLst>
              <a:ext uri="{FF2B5EF4-FFF2-40B4-BE49-F238E27FC236}">
                <a16:creationId xmlns:a16="http://schemas.microsoft.com/office/drawing/2014/main" id="{48F27308-6423-0A41-09E0-0286F3353A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2952" y="990164"/>
            <a:ext cx="5417575" cy="2313475"/>
          </a:xfrm>
          <a:prstGeom prst="rect">
            <a:avLst/>
          </a:prstGeom>
        </p:spPr>
      </p:pic>
      <p:pic>
        <p:nvPicPr>
          <p:cNvPr id="8" name="Picture 7">
            <a:extLst>
              <a:ext uri="{FF2B5EF4-FFF2-40B4-BE49-F238E27FC236}">
                <a16:creationId xmlns:a16="http://schemas.microsoft.com/office/drawing/2014/main" id="{EB5DE58C-57F2-85BE-7C36-873859CA023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7782" y="3959539"/>
            <a:ext cx="5260255" cy="2438836"/>
          </a:xfrm>
          <a:prstGeom prst="rect">
            <a:avLst/>
          </a:prstGeom>
        </p:spPr>
      </p:pic>
      <p:pic>
        <p:nvPicPr>
          <p:cNvPr id="10" name="Picture 9">
            <a:extLst>
              <a:ext uri="{FF2B5EF4-FFF2-40B4-BE49-F238E27FC236}">
                <a16:creationId xmlns:a16="http://schemas.microsoft.com/office/drawing/2014/main" id="{382C5136-64B2-79ED-62BB-63A55909E0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2952" y="3923693"/>
            <a:ext cx="5417575" cy="2438836"/>
          </a:xfrm>
          <a:prstGeom prst="rect">
            <a:avLst/>
          </a:prstGeom>
        </p:spPr>
      </p:pic>
      <p:pic>
        <p:nvPicPr>
          <p:cNvPr id="5" name="Picture 4">
            <a:extLst>
              <a:ext uri="{FF2B5EF4-FFF2-40B4-BE49-F238E27FC236}">
                <a16:creationId xmlns:a16="http://schemas.microsoft.com/office/drawing/2014/main" id="{9F97F4B2-1692-C55A-433D-CE0BDB7A65C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7782" y="990164"/>
            <a:ext cx="5279922" cy="2295121"/>
          </a:xfrm>
          <a:prstGeom prst="rect">
            <a:avLst/>
          </a:prstGeom>
        </p:spPr>
      </p:pic>
      <p:sp>
        <p:nvSpPr>
          <p:cNvPr id="6" name="TextBox 5">
            <a:extLst>
              <a:ext uri="{FF2B5EF4-FFF2-40B4-BE49-F238E27FC236}">
                <a16:creationId xmlns:a16="http://schemas.microsoft.com/office/drawing/2014/main" id="{9BE9C12F-1244-4A20-22E7-81AC5F9A481C}"/>
              </a:ext>
            </a:extLst>
          </p:cNvPr>
          <p:cNvSpPr txBox="1"/>
          <p:nvPr/>
        </p:nvSpPr>
        <p:spPr>
          <a:xfrm>
            <a:off x="480941" y="3463325"/>
            <a:ext cx="6213987" cy="307777"/>
          </a:xfrm>
          <a:prstGeom prst="rect">
            <a:avLst/>
          </a:prstGeom>
          <a:noFill/>
        </p:spPr>
        <p:txBody>
          <a:bodyPr wrap="square" rtlCol="0">
            <a:spAutoFit/>
          </a:bodyPr>
          <a:lstStyle/>
          <a:p>
            <a:r>
              <a:rPr lang="en-IN" sz="1400" b="1" dirty="0"/>
              <a:t>Fig 4</a:t>
            </a:r>
            <a:r>
              <a:rPr lang="en-IN" sz="1400" dirty="0"/>
              <a:t>: CAD model of plate of dimension 300*300*20 mm in NX Nastran. </a:t>
            </a:r>
          </a:p>
        </p:txBody>
      </p:sp>
      <p:sp>
        <p:nvSpPr>
          <p:cNvPr id="7" name="TextBox 6">
            <a:extLst>
              <a:ext uri="{FF2B5EF4-FFF2-40B4-BE49-F238E27FC236}">
                <a16:creationId xmlns:a16="http://schemas.microsoft.com/office/drawing/2014/main" id="{DF90F086-F0F4-2160-1723-5B6251AE8CF3}"/>
              </a:ext>
            </a:extLst>
          </p:cNvPr>
          <p:cNvSpPr txBox="1"/>
          <p:nvPr/>
        </p:nvSpPr>
        <p:spPr>
          <a:xfrm>
            <a:off x="6376216" y="3437876"/>
            <a:ext cx="5815783" cy="523220"/>
          </a:xfrm>
          <a:prstGeom prst="rect">
            <a:avLst/>
          </a:prstGeom>
          <a:noFill/>
        </p:spPr>
        <p:txBody>
          <a:bodyPr wrap="square" rtlCol="0">
            <a:spAutoFit/>
          </a:bodyPr>
          <a:lstStyle/>
          <a:p>
            <a:r>
              <a:rPr lang="en-IN" sz="1400" b="1" dirty="0"/>
              <a:t>Fig 5</a:t>
            </a:r>
            <a:r>
              <a:rPr lang="en-IN" sz="1400" dirty="0"/>
              <a:t>: CAE model of plate with 10 mm 2D Mapped meshing size in NX Nastran </a:t>
            </a:r>
          </a:p>
          <a:p>
            <a:r>
              <a:rPr lang="en-IN" sz="1400" dirty="0"/>
              <a:t>		</a:t>
            </a:r>
          </a:p>
        </p:txBody>
      </p:sp>
      <p:sp>
        <p:nvSpPr>
          <p:cNvPr id="9" name="TextBox 8">
            <a:extLst>
              <a:ext uri="{FF2B5EF4-FFF2-40B4-BE49-F238E27FC236}">
                <a16:creationId xmlns:a16="http://schemas.microsoft.com/office/drawing/2014/main" id="{5A0E7068-294C-CD7F-A9B6-2D7A9988E414}"/>
              </a:ext>
            </a:extLst>
          </p:cNvPr>
          <p:cNvSpPr txBox="1"/>
          <p:nvPr/>
        </p:nvSpPr>
        <p:spPr>
          <a:xfrm>
            <a:off x="6376218" y="6403160"/>
            <a:ext cx="5481486" cy="523220"/>
          </a:xfrm>
          <a:prstGeom prst="rect">
            <a:avLst/>
          </a:prstGeom>
          <a:noFill/>
        </p:spPr>
        <p:txBody>
          <a:bodyPr wrap="square" rtlCol="0">
            <a:spAutoFit/>
          </a:bodyPr>
          <a:lstStyle/>
          <a:p>
            <a:pPr algn="ctr"/>
            <a:r>
              <a:rPr lang="en-IN" sz="1400" b="1" dirty="0"/>
              <a:t>Fig 7</a:t>
            </a:r>
            <a:r>
              <a:rPr lang="en-IN" sz="1400" dirty="0"/>
              <a:t>: 2nd mode shape of Thin Square plate of steel in NX Nastran.</a:t>
            </a:r>
          </a:p>
          <a:p>
            <a:pPr algn="ctr"/>
            <a:endParaRPr lang="en-IN" sz="1400" dirty="0"/>
          </a:p>
        </p:txBody>
      </p:sp>
      <p:sp>
        <p:nvSpPr>
          <p:cNvPr id="12" name="TextBox 11">
            <a:extLst>
              <a:ext uri="{FF2B5EF4-FFF2-40B4-BE49-F238E27FC236}">
                <a16:creationId xmlns:a16="http://schemas.microsoft.com/office/drawing/2014/main" id="{F25E43A7-3468-45C1-F566-08FF8C017719}"/>
              </a:ext>
            </a:extLst>
          </p:cNvPr>
          <p:cNvSpPr txBox="1"/>
          <p:nvPr/>
        </p:nvSpPr>
        <p:spPr>
          <a:xfrm>
            <a:off x="480941" y="6403160"/>
            <a:ext cx="5211936" cy="523220"/>
          </a:xfrm>
          <a:prstGeom prst="rect">
            <a:avLst/>
          </a:prstGeom>
          <a:noFill/>
        </p:spPr>
        <p:txBody>
          <a:bodyPr wrap="square" rtlCol="0">
            <a:spAutoFit/>
          </a:bodyPr>
          <a:lstStyle/>
          <a:p>
            <a:pPr algn="ctr"/>
            <a:r>
              <a:rPr lang="en-IN" sz="1400" b="1" dirty="0"/>
              <a:t>Fig 6:</a:t>
            </a:r>
            <a:r>
              <a:rPr lang="en-IN" sz="1400" dirty="0"/>
              <a:t> 1st mode shape of Thin Square plate of Steel in NX Nastran.</a:t>
            </a:r>
          </a:p>
          <a:p>
            <a:pPr algn="ctr"/>
            <a:endParaRPr lang="en-IN" sz="1400" dirty="0"/>
          </a:p>
        </p:txBody>
      </p:sp>
    </p:spTree>
    <p:extLst>
      <p:ext uri="{BB962C8B-B14F-4D97-AF65-F5344CB8AC3E}">
        <p14:creationId xmlns:p14="http://schemas.microsoft.com/office/powerpoint/2010/main" val="2517226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09D11F1-4446-C45D-269D-F015D7E3C6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597" y="277812"/>
            <a:ext cx="5342442" cy="2448232"/>
          </a:xfrm>
          <a:prstGeom prst="rect">
            <a:avLst/>
          </a:prstGeom>
        </p:spPr>
      </p:pic>
      <p:pic>
        <p:nvPicPr>
          <p:cNvPr id="17" name="Picture 16">
            <a:extLst>
              <a:ext uri="{FF2B5EF4-FFF2-40B4-BE49-F238E27FC236}">
                <a16:creationId xmlns:a16="http://schemas.microsoft.com/office/drawing/2014/main" id="{BA33878F-445B-30B2-923C-4D57C49839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9963" y="277811"/>
            <a:ext cx="5342439" cy="2448233"/>
          </a:xfrm>
          <a:prstGeom prst="rect">
            <a:avLst/>
          </a:prstGeom>
        </p:spPr>
      </p:pic>
      <p:sp>
        <p:nvSpPr>
          <p:cNvPr id="19" name="TextBox 18">
            <a:extLst>
              <a:ext uri="{FF2B5EF4-FFF2-40B4-BE49-F238E27FC236}">
                <a16:creationId xmlns:a16="http://schemas.microsoft.com/office/drawing/2014/main" id="{61BD785A-C3F7-199D-8A46-3728BD018605}"/>
              </a:ext>
            </a:extLst>
          </p:cNvPr>
          <p:cNvSpPr txBox="1"/>
          <p:nvPr/>
        </p:nvSpPr>
        <p:spPr>
          <a:xfrm>
            <a:off x="6603429" y="2879918"/>
            <a:ext cx="5289755" cy="369332"/>
          </a:xfrm>
          <a:prstGeom prst="rect">
            <a:avLst/>
          </a:prstGeom>
          <a:noFill/>
        </p:spPr>
        <p:txBody>
          <a:bodyPr wrap="square" rtlCol="0">
            <a:spAutoFit/>
          </a:bodyPr>
          <a:lstStyle/>
          <a:p>
            <a:r>
              <a:rPr lang="en-IN" dirty="0"/>
              <a:t>.</a:t>
            </a:r>
          </a:p>
        </p:txBody>
      </p:sp>
      <p:pic>
        <p:nvPicPr>
          <p:cNvPr id="21" name="Picture 20">
            <a:extLst>
              <a:ext uri="{FF2B5EF4-FFF2-40B4-BE49-F238E27FC236}">
                <a16:creationId xmlns:a16="http://schemas.microsoft.com/office/drawing/2014/main" id="{004A03EF-2187-5AE5-EE01-AB08F9F061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5351" y="3111237"/>
            <a:ext cx="5386687" cy="2677190"/>
          </a:xfrm>
          <a:prstGeom prst="rect">
            <a:avLst/>
          </a:prstGeom>
        </p:spPr>
      </p:pic>
      <p:pic>
        <p:nvPicPr>
          <p:cNvPr id="24" name="Picture 23">
            <a:extLst>
              <a:ext uri="{FF2B5EF4-FFF2-40B4-BE49-F238E27FC236}">
                <a16:creationId xmlns:a16="http://schemas.microsoft.com/office/drawing/2014/main" id="{21BC2EAB-D98B-58A0-93C0-B0FF998F39C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49963" y="3064585"/>
            <a:ext cx="5342439" cy="2677189"/>
          </a:xfrm>
          <a:prstGeom prst="rect">
            <a:avLst/>
          </a:prstGeom>
        </p:spPr>
      </p:pic>
      <p:sp>
        <p:nvSpPr>
          <p:cNvPr id="26" name="TextBox 25">
            <a:extLst>
              <a:ext uri="{FF2B5EF4-FFF2-40B4-BE49-F238E27FC236}">
                <a16:creationId xmlns:a16="http://schemas.microsoft.com/office/drawing/2014/main" id="{6FDBEDE2-D113-E7CD-08FD-2C873BBB9851}"/>
              </a:ext>
            </a:extLst>
          </p:cNvPr>
          <p:cNvSpPr txBox="1"/>
          <p:nvPr/>
        </p:nvSpPr>
        <p:spPr>
          <a:xfrm>
            <a:off x="786580" y="6164203"/>
            <a:ext cx="10323872" cy="369332"/>
          </a:xfrm>
          <a:prstGeom prst="rect">
            <a:avLst/>
          </a:prstGeom>
          <a:noFill/>
        </p:spPr>
        <p:txBody>
          <a:bodyPr wrap="square" rtlCol="0">
            <a:spAutoFit/>
          </a:bodyPr>
          <a:lstStyle/>
          <a:p>
            <a:r>
              <a:rPr lang="en-IN" dirty="0"/>
              <a:t>From left top: 1</a:t>
            </a:r>
            <a:r>
              <a:rPr lang="en-IN" baseline="30000" dirty="0"/>
              <a:t>st</a:t>
            </a:r>
            <a:r>
              <a:rPr lang="en-IN" dirty="0"/>
              <a:t> mode, 5</a:t>
            </a:r>
            <a:r>
              <a:rPr lang="en-IN" baseline="30000" dirty="0"/>
              <a:t>th</a:t>
            </a:r>
            <a:r>
              <a:rPr lang="en-IN" dirty="0"/>
              <a:t> mode, 2</a:t>
            </a:r>
            <a:r>
              <a:rPr lang="en-IN" baseline="30000" dirty="0"/>
              <a:t>nd</a:t>
            </a:r>
            <a:r>
              <a:rPr lang="en-IN" dirty="0"/>
              <a:t> mode and 7</a:t>
            </a:r>
            <a:r>
              <a:rPr lang="en-IN" baseline="30000" dirty="0"/>
              <a:t>th</a:t>
            </a:r>
            <a:r>
              <a:rPr lang="en-IN" dirty="0"/>
              <a:t> mode of vibration of aluminium plate in NX Nastran.</a:t>
            </a:r>
          </a:p>
        </p:txBody>
      </p:sp>
    </p:spTree>
    <p:extLst>
      <p:ext uri="{BB962C8B-B14F-4D97-AF65-F5344CB8AC3E}">
        <p14:creationId xmlns:p14="http://schemas.microsoft.com/office/powerpoint/2010/main" val="3042161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F3704508-9978-F05B-2AA0-F55A6C06A073}"/>
              </a:ext>
            </a:extLst>
          </p:cNvPr>
          <p:cNvGraphicFramePr>
            <a:graphicFrameLocks noGrp="1"/>
          </p:cNvGraphicFramePr>
          <p:nvPr>
            <p:extLst>
              <p:ext uri="{D42A27DB-BD31-4B8C-83A1-F6EECF244321}">
                <p14:modId xmlns:p14="http://schemas.microsoft.com/office/powerpoint/2010/main" val="1523556747"/>
              </p:ext>
            </p:extLst>
          </p:nvPr>
        </p:nvGraphicFramePr>
        <p:xfrm>
          <a:off x="447869" y="933450"/>
          <a:ext cx="5404529" cy="5335804"/>
        </p:xfrm>
        <a:graphic>
          <a:graphicData uri="http://schemas.openxmlformats.org/drawingml/2006/table">
            <a:tbl>
              <a:tblPr firstRow="1" firstCol="1" bandRow="1">
                <a:tableStyleId>{1E171933-4619-4E11-9A3F-F7608DF75F80}</a:tableStyleId>
              </a:tblPr>
              <a:tblGrid>
                <a:gridCol w="1216233">
                  <a:extLst>
                    <a:ext uri="{9D8B030D-6E8A-4147-A177-3AD203B41FA5}">
                      <a16:colId xmlns:a16="http://schemas.microsoft.com/office/drawing/2014/main" val="2438806055"/>
                    </a:ext>
                  </a:extLst>
                </a:gridCol>
                <a:gridCol w="2093819">
                  <a:extLst>
                    <a:ext uri="{9D8B030D-6E8A-4147-A177-3AD203B41FA5}">
                      <a16:colId xmlns:a16="http://schemas.microsoft.com/office/drawing/2014/main" val="2335189252"/>
                    </a:ext>
                  </a:extLst>
                </a:gridCol>
                <a:gridCol w="2094477">
                  <a:extLst>
                    <a:ext uri="{9D8B030D-6E8A-4147-A177-3AD203B41FA5}">
                      <a16:colId xmlns:a16="http://schemas.microsoft.com/office/drawing/2014/main" val="996717684"/>
                    </a:ext>
                  </a:extLst>
                </a:gridCol>
              </a:tblGrid>
              <a:tr h="1557566">
                <a:tc gridSpan="3">
                  <a:txBody>
                    <a:bodyPr/>
                    <a:lstStyle/>
                    <a:p>
                      <a:pPr algn="ctr">
                        <a:lnSpc>
                          <a:spcPct val="100000"/>
                        </a:lnSpc>
                        <a:spcAft>
                          <a:spcPts val="800"/>
                        </a:spcAft>
                      </a:pPr>
                      <a:r>
                        <a:rPr lang="en-IN" sz="2400" dirty="0">
                          <a:effectLst/>
                        </a:rPr>
                        <a:t>Table of frequency for material in NX Nastran</a:t>
                      </a:r>
                    </a:p>
                    <a:p>
                      <a:pPr algn="ctr">
                        <a:lnSpc>
                          <a:spcPct val="107000"/>
                        </a:lnSpc>
                        <a:spcAft>
                          <a:spcPts val="800"/>
                        </a:spcAft>
                      </a:pPr>
                      <a:r>
                        <a:rPr lang="en-IN" sz="2400" dirty="0">
                          <a:effectLst/>
                        </a:rPr>
                        <a:t>For plate of 300*300*20 mm with fixed boundary condition</a:t>
                      </a:r>
                      <a:endParaRPr lang="en-IN" sz="1800" dirty="0">
                        <a:effectLst/>
                        <a:latin typeface="Bodoni MT Condensed" panose="02070606080606020203" pitchFamily="18"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12520105"/>
                  </a:ext>
                </a:extLst>
              </a:tr>
              <a:tr h="875888">
                <a:tc>
                  <a:txBody>
                    <a:bodyPr/>
                    <a:lstStyle/>
                    <a:p>
                      <a:pPr algn="ctr">
                        <a:lnSpc>
                          <a:spcPct val="107000"/>
                        </a:lnSpc>
                        <a:spcAft>
                          <a:spcPts val="800"/>
                        </a:spcAft>
                      </a:pPr>
                      <a:r>
                        <a:rPr lang="en-IN" sz="1800" dirty="0">
                          <a:effectLst/>
                        </a:rPr>
                        <a:t>Mode no</a:t>
                      </a:r>
                      <a:r>
                        <a:rPr lang="en-IN" sz="1400" dirty="0">
                          <a:effectLst/>
                        </a:rPr>
                        <a: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2">
                  <a:txBody>
                    <a:bodyPr/>
                    <a:lstStyle/>
                    <a:p>
                      <a:pPr algn="ctr">
                        <a:lnSpc>
                          <a:spcPct val="107000"/>
                        </a:lnSpc>
                        <a:spcAft>
                          <a:spcPts val="800"/>
                        </a:spcAft>
                      </a:pPr>
                      <a:r>
                        <a:rPr lang="en-IN" sz="1800" dirty="0">
                          <a:effectLst/>
                        </a:rPr>
                        <a:t>FREQUENCY in Hz</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IN"/>
                    </a:p>
                  </a:txBody>
                  <a:tcPr/>
                </a:tc>
                <a:extLst>
                  <a:ext uri="{0D108BD9-81ED-4DB2-BD59-A6C34878D82A}">
                    <a16:rowId xmlns:a16="http://schemas.microsoft.com/office/drawing/2014/main" val="3895257646"/>
                  </a:ext>
                </a:extLst>
              </a:tr>
              <a:tr h="422908">
                <a:tc>
                  <a:txBody>
                    <a:bodyPr/>
                    <a:lstStyle/>
                    <a:p>
                      <a:pPr>
                        <a:lnSpc>
                          <a:spcPct val="107000"/>
                        </a:lnSpc>
                        <a:spcAft>
                          <a:spcPts val="800"/>
                        </a:spcAft>
                      </a:pPr>
                      <a:r>
                        <a:rPr lang="en-IN" sz="14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STEEL</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ALUMINIUM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6824520"/>
                  </a:ext>
                </a:extLst>
              </a:tr>
              <a:tr h="422908">
                <a:tc>
                  <a:txBody>
                    <a:bodyPr/>
                    <a:lstStyle/>
                    <a:p>
                      <a:pPr algn="ctr">
                        <a:lnSpc>
                          <a:spcPct val="107000"/>
                        </a:lnSpc>
                        <a:spcAft>
                          <a:spcPts val="800"/>
                        </a:spcAft>
                      </a:pPr>
                      <a:r>
                        <a:rPr lang="en-IN" sz="14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600" dirty="0">
                          <a:effectLst/>
                        </a:rPr>
                        <a:t>2058.14</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600">
                          <a:effectLst/>
                        </a:rPr>
                        <a:t>1899.93</a:t>
                      </a:r>
                      <a:endParaRPr lang="en-IN"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42095029"/>
                  </a:ext>
                </a:extLst>
              </a:tr>
              <a:tr h="422908">
                <a:tc>
                  <a:txBody>
                    <a:bodyPr/>
                    <a:lstStyle/>
                    <a:p>
                      <a:pPr algn="ctr">
                        <a:lnSpc>
                          <a:spcPct val="107000"/>
                        </a:lnSpc>
                        <a:spcAft>
                          <a:spcPts val="800"/>
                        </a:spcAft>
                      </a:pPr>
                      <a:r>
                        <a:rPr lang="en-IN" sz="1400">
                          <a:effectLst/>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600" dirty="0">
                          <a:effectLst/>
                        </a:rPr>
                        <a:t>4050.54</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600">
                          <a:effectLst/>
                        </a:rPr>
                        <a:t>3753.4</a:t>
                      </a:r>
                      <a:endParaRPr lang="en-IN"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48441907"/>
                  </a:ext>
                </a:extLst>
              </a:tr>
              <a:tr h="441703">
                <a:tc>
                  <a:txBody>
                    <a:bodyPr/>
                    <a:lstStyle/>
                    <a:p>
                      <a:pPr algn="ctr">
                        <a:lnSpc>
                          <a:spcPct val="107000"/>
                        </a:lnSpc>
                        <a:spcAft>
                          <a:spcPts val="800"/>
                        </a:spcAft>
                      </a:pPr>
                      <a:r>
                        <a:rPr lang="en-IN" sz="1400">
                          <a:effectLst/>
                        </a:rPr>
                        <a:t>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600" dirty="0">
                          <a:effectLst/>
                        </a:rPr>
                        <a:t>4050.54</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600" dirty="0">
                          <a:effectLst/>
                        </a:rPr>
                        <a:t>3753.4</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97476063"/>
                  </a:ext>
                </a:extLst>
              </a:tr>
              <a:tr h="422908">
                <a:tc>
                  <a:txBody>
                    <a:bodyPr/>
                    <a:lstStyle/>
                    <a:p>
                      <a:pPr algn="ctr">
                        <a:lnSpc>
                          <a:spcPct val="107000"/>
                        </a:lnSpc>
                        <a:spcAft>
                          <a:spcPts val="800"/>
                        </a:spcAft>
                      </a:pPr>
                      <a:r>
                        <a:rPr lang="en-IN" sz="1400">
                          <a:effectLst/>
                        </a:rPr>
                        <a:t>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600">
                          <a:effectLst/>
                        </a:rPr>
                        <a:t>5798.05</a:t>
                      </a:r>
                      <a:endParaRPr lang="en-IN"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600" dirty="0">
                          <a:effectLst/>
                        </a:rPr>
                        <a:t>5387.39</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61282826"/>
                  </a:ext>
                </a:extLst>
              </a:tr>
              <a:tr h="422908">
                <a:tc>
                  <a:txBody>
                    <a:bodyPr/>
                    <a:lstStyle/>
                    <a:p>
                      <a:pPr algn="ctr">
                        <a:lnSpc>
                          <a:spcPct val="107000"/>
                        </a:lnSpc>
                        <a:spcAft>
                          <a:spcPts val="800"/>
                        </a:spcAft>
                      </a:pPr>
                      <a:r>
                        <a:rPr lang="en-IN" sz="1400">
                          <a:effectLst/>
                        </a:rPr>
                        <a:t>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600">
                          <a:effectLst/>
                        </a:rPr>
                        <a:t>6928.05</a:t>
                      </a:r>
                      <a:endParaRPr lang="en-IN"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600" dirty="0">
                          <a:effectLst/>
                        </a:rPr>
                        <a:t>6449.93</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16383603"/>
                  </a:ext>
                </a:extLst>
              </a:tr>
              <a:tr h="304933">
                <a:tc>
                  <a:txBody>
                    <a:bodyPr/>
                    <a:lstStyle/>
                    <a:p>
                      <a:pPr algn="ctr">
                        <a:lnSpc>
                          <a:spcPct val="107000"/>
                        </a:lnSpc>
                        <a:spcAft>
                          <a:spcPts val="800"/>
                        </a:spcAft>
                      </a:pPr>
                      <a:r>
                        <a:rPr lang="en-IN" sz="1400">
                          <a:effectLst/>
                        </a:rPr>
                        <a:t>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600">
                          <a:effectLst/>
                        </a:rPr>
                        <a:t>6928.05</a:t>
                      </a:r>
                      <a:endParaRPr lang="en-IN"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600" dirty="0">
                          <a:effectLst/>
                        </a:rPr>
                        <a:t>6493.01</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98468587"/>
                  </a:ext>
                </a:extLst>
              </a:tr>
            </a:tbl>
          </a:graphicData>
        </a:graphic>
      </p:graphicFrame>
      <p:graphicFrame>
        <p:nvGraphicFramePr>
          <p:cNvPr id="3" name="Table 2">
            <a:extLst>
              <a:ext uri="{FF2B5EF4-FFF2-40B4-BE49-F238E27FC236}">
                <a16:creationId xmlns:a16="http://schemas.microsoft.com/office/drawing/2014/main" id="{E199D830-C94B-1B17-3045-5F4CD5BD3C12}"/>
              </a:ext>
            </a:extLst>
          </p:cNvPr>
          <p:cNvGraphicFramePr>
            <a:graphicFrameLocks noGrp="1"/>
          </p:cNvGraphicFramePr>
          <p:nvPr>
            <p:extLst>
              <p:ext uri="{D42A27DB-BD31-4B8C-83A1-F6EECF244321}">
                <p14:modId xmlns:p14="http://schemas.microsoft.com/office/powerpoint/2010/main" val="2045047501"/>
              </p:ext>
            </p:extLst>
          </p:nvPr>
        </p:nvGraphicFramePr>
        <p:xfrm>
          <a:off x="6370129" y="933450"/>
          <a:ext cx="5673213" cy="5368864"/>
        </p:xfrm>
        <a:graphic>
          <a:graphicData uri="http://schemas.openxmlformats.org/drawingml/2006/table">
            <a:tbl>
              <a:tblPr firstRow="1" firstCol="1" bandRow="1">
                <a:tableStyleId>{1E171933-4619-4E11-9A3F-F7608DF75F80}</a:tableStyleId>
              </a:tblPr>
              <a:tblGrid>
                <a:gridCol w="1160206">
                  <a:extLst>
                    <a:ext uri="{9D8B030D-6E8A-4147-A177-3AD203B41FA5}">
                      <a16:colId xmlns:a16="http://schemas.microsoft.com/office/drawing/2014/main" val="4029609500"/>
                    </a:ext>
                  </a:extLst>
                </a:gridCol>
                <a:gridCol w="1562005">
                  <a:extLst>
                    <a:ext uri="{9D8B030D-6E8A-4147-A177-3AD203B41FA5}">
                      <a16:colId xmlns:a16="http://schemas.microsoft.com/office/drawing/2014/main" val="3579835955"/>
                    </a:ext>
                  </a:extLst>
                </a:gridCol>
                <a:gridCol w="1372747">
                  <a:extLst>
                    <a:ext uri="{9D8B030D-6E8A-4147-A177-3AD203B41FA5}">
                      <a16:colId xmlns:a16="http://schemas.microsoft.com/office/drawing/2014/main" val="1380541822"/>
                    </a:ext>
                  </a:extLst>
                </a:gridCol>
                <a:gridCol w="1578255">
                  <a:extLst>
                    <a:ext uri="{9D8B030D-6E8A-4147-A177-3AD203B41FA5}">
                      <a16:colId xmlns:a16="http://schemas.microsoft.com/office/drawing/2014/main" val="508849397"/>
                    </a:ext>
                  </a:extLst>
                </a:gridCol>
              </a:tblGrid>
              <a:tr h="1184337">
                <a:tc gridSpan="4">
                  <a:txBody>
                    <a:bodyPr/>
                    <a:lstStyle/>
                    <a:p>
                      <a:pPr algn="ctr">
                        <a:lnSpc>
                          <a:spcPct val="107000"/>
                        </a:lnSpc>
                        <a:spcAft>
                          <a:spcPts val="800"/>
                        </a:spcAft>
                      </a:pPr>
                      <a:r>
                        <a:rPr lang="en-IN" sz="2400" dirty="0">
                          <a:effectLst/>
                        </a:rPr>
                        <a:t>Table for solution by different methods</a:t>
                      </a:r>
                    </a:p>
                    <a:p>
                      <a:pPr algn="ctr">
                        <a:lnSpc>
                          <a:spcPct val="107000"/>
                        </a:lnSpc>
                        <a:spcAft>
                          <a:spcPts val="800"/>
                        </a:spcAft>
                      </a:pPr>
                      <a:r>
                        <a:rPr lang="en-IN" sz="2400" dirty="0">
                          <a:effectLst/>
                        </a:rPr>
                        <a:t> for aluminium plate with fixed boundary condition</a:t>
                      </a:r>
                      <a:r>
                        <a:rPr lang="en-IN" sz="2400" dirty="0">
                          <a:effectLst>
                            <a:outerShdw blurRad="38100" dist="38100" dir="2700000" algn="tl">
                              <a:srgbClr val="000000">
                                <a:alpha val="43137"/>
                              </a:srgbClr>
                            </a:outerShdw>
                          </a:effectLst>
                        </a:rPr>
                        <a:t>.</a:t>
                      </a:r>
                      <a:endParaRPr lang="en-IN" sz="2400" dirty="0">
                        <a:effectLst>
                          <a:outerShdw blurRad="38100" dist="38100" dir="2700000" algn="tl">
                            <a:srgbClr val="000000">
                              <a:alpha val="43137"/>
                            </a:srgbClr>
                          </a:outerShdw>
                        </a:effectLst>
                        <a:latin typeface="Bodoni MT Condensed" panose="02070606080606020203" pitchFamily="18"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632314665"/>
                  </a:ext>
                </a:extLst>
              </a:tr>
              <a:tr h="711252">
                <a:tc>
                  <a:txBody>
                    <a:bodyPr/>
                    <a:lstStyle/>
                    <a:p>
                      <a:pPr algn="ctr">
                        <a:lnSpc>
                          <a:spcPct val="107000"/>
                        </a:lnSpc>
                        <a:spcAft>
                          <a:spcPts val="800"/>
                        </a:spcAft>
                      </a:pPr>
                      <a:r>
                        <a:rPr lang="en-IN" sz="1800" dirty="0">
                          <a:effectLst/>
                        </a:rPr>
                        <a:t>Mode No.</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800" dirty="0">
                          <a:effectLst/>
                        </a:rPr>
                        <a:t>Analytical</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800" dirty="0">
                          <a:effectLst/>
                        </a:rPr>
                        <a:t>Numerical</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800" dirty="0">
                          <a:effectLst/>
                        </a:rPr>
                        <a:t>Error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15886439"/>
                  </a:ext>
                </a:extLst>
              </a:tr>
              <a:tr h="566507">
                <a:tc>
                  <a:txBody>
                    <a:bodyPr/>
                    <a:lstStyle/>
                    <a:p>
                      <a:pPr algn="ctr">
                        <a:lnSpc>
                          <a:spcPct val="107000"/>
                        </a:lnSpc>
                        <a:spcAft>
                          <a:spcPts val="800"/>
                        </a:spcAft>
                      </a:pPr>
                      <a:r>
                        <a:rPr lang="en-IN" sz="1800" dirty="0">
                          <a:effectLst/>
                        </a:rPr>
                        <a:t>1</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1991.34</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1899.93</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effectLst/>
                        </a:rPr>
                        <a:t>4.8122</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72058123"/>
                  </a:ext>
                </a:extLst>
              </a:tr>
              <a:tr h="566507">
                <a:tc>
                  <a:txBody>
                    <a:bodyPr/>
                    <a:lstStyle/>
                    <a:p>
                      <a:pPr algn="ctr">
                        <a:lnSpc>
                          <a:spcPct val="107000"/>
                        </a:lnSpc>
                        <a:spcAft>
                          <a:spcPts val="800"/>
                        </a:spcAft>
                      </a:pPr>
                      <a:r>
                        <a:rPr lang="en-IN" sz="1800">
                          <a:effectLst/>
                        </a:rPr>
                        <a:t>2</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4061.80</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effectLst/>
                        </a:rPr>
                        <a:t>3753.4</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effectLst/>
                        </a:rPr>
                        <a:t>8.2166</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08967363"/>
                  </a:ext>
                </a:extLst>
              </a:tr>
              <a:tr h="566507">
                <a:tc>
                  <a:txBody>
                    <a:bodyPr/>
                    <a:lstStyle/>
                    <a:p>
                      <a:pPr algn="ctr">
                        <a:lnSpc>
                          <a:spcPct val="107000"/>
                        </a:lnSpc>
                        <a:spcAft>
                          <a:spcPts val="800"/>
                        </a:spcAft>
                      </a:pPr>
                      <a:r>
                        <a:rPr lang="en-IN" sz="1800">
                          <a:effectLst/>
                        </a:rPr>
                        <a:t>3</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4061.80</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effectLst/>
                        </a:rPr>
                        <a:t>3753.4</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8.2166</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72902966"/>
                  </a:ext>
                </a:extLst>
              </a:tr>
              <a:tr h="566507">
                <a:tc>
                  <a:txBody>
                    <a:bodyPr/>
                    <a:lstStyle/>
                    <a:p>
                      <a:pPr algn="ctr">
                        <a:lnSpc>
                          <a:spcPct val="107000"/>
                        </a:lnSpc>
                        <a:spcAft>
                          <a:spcPts val="800"/>
                        </a:spcAft>
                      </a:pPr>
                      <a:r>
                        <a:rPr lang="en-IN" sz="1800">
                          <a:effectLst/>
                        </a:rPr>
                        <a:t>4</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effectLst/>
                        </a:rPr>
                        <a:t>5992.28</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5387.39</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effectLst/>
                        </a:rPr>
                        <a:t>11.2279</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30639878"/>
                  </a:ext>
                </a:extLst>
              </a:tr>
              <a:tr h="566507">
                <a:tc>
                  <a:txBody>
                    <a:bodyPr/>
                    <a:lstStyle/>
                    <a:p>
                      <a:pPr algn="ctr">
                        <a:lnSpc>
                          <a:spcPct val="107000"/>
                        </a:lnSpc>
                        <a:spcAft>
                          <a:spcPts val="800"/>
                        </a:spcAft>
                      </a:pPr>
                      <a:r>
                        <a:rPr lang="en-IN" sz="1800" dirty="0">
                          <a:effectLst/>
                        </a:rPr>
                        <a:t>5</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7281.48</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6449.93</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12.8924</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80749334"/>
                  </a:ext>
                </a:extLst>
              </a:tr>
              <a:tr h="566507">
                <a:tc>
                  <a:txBody>
                    <a:bodyPr/>
                    <a:lstStyle/>
                    <a:p>
                      <a:pPr algn="ctr">
                        <a:lnSpc>
                          <a:spcPct val="107000"/>
                        </a:lnSpc>
                        <a:spcAft>
                          <a:spcPts val="800"/>
                        </a:spcAft>
                      </a:pPr>
                      <a:r>
                        <a:rPr lang="en-IN" sz="1800" dirty="0">
                          <a:effectLst/>
                        </a:rPr>
                        <a:t>6</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7314.68</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effectLst/>
                        </a:rPr>
                        <a:t>6493.01</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12.6547</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59357515"/>
                  </a:ext>
                </a:extLst>
              </a:tr>
            </a:tbl>
          </a:graphicData>
        </a:graphic>
      </p:graphicFrame>
    </p:spTree>
    <p:extLst>
      <p:ext uri="{BB962C8B-B14F-4D97-AF65-F5344CB8AC3E}">
        <p14:creationId xmlns:p14="http://schemas.microsoft.com/office/powerpoint/2010/main" val="1390522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EBE5796-9D32-0E3E-9D49-0F2B8C59CA14}"/>
              </a:ext>
            </a:extLst>
          </p:cNvPr>
          <p:cNvGraphicFramePr>
            <a:graphicFrameLocks noGrp="1"/>
          </p:cNvGraphicFramePr>
          <p:nvPr>
            <p:extLst>
              <p:ext uri="{D42A27DB-BD31-4B8C-83A1-F6EECF244321}">
                <p14:modId xmlns:p14="http://schemas.microsoft.com/office/powerpoint/2010/main" val="427934372"/>
              </p:ext>
            </p:extLst>
          </p:nvPr>
        </p:nvGraphicFramePr>
        <p:xfrm>
          <a:off x="2647950" y="990600"/>
          <a:ext cx="7686674" cy="4933952"/>
        </p:xfrm>
        <a:graphic>
          <a:graphicData uri="http://schemas.openxmlformats.org/drawingml/2006/table">
            <a:tbl>
              <a:tblPr firstRow="1" firstCol="1" bandRow="1">
                <a:tableStyleId>{EB9631B5-78F2-41C9-869B-9F39066F8104}</a:tableStyleId>
              </a:tblPr>
              <a:tblGrid>
                <a:gridCol w="1407628">
                  <a:extLst>
                    <a:ext uri="{9D8B030D-6E8A-4147-A177-3AD203B41FA5}">
                      <a16:colId xmlns:a16="http://schemas.microsoft.com/office/drawing/2014/main" val="2373606514"/>
                    </a:ext>
                  </a:extLst>
                </a:gridCol>
                <a:gridCol w="3023849">
                  <a:extLst>
                    <a:ext uri="{9D8B030D-6E8A-4147-A177-3AD203B41FA5}">
                      <a16:colId xmlns:a16="http://schemas.microsoft.com/office/drawing/2014/main" val="2781692897"/>
                    </a:ext>
                  </a:extLst>
                </a:gridCol>
                <a:gridCol w="3255197">
                  <a:extLst>
                    <a:ext uri="{9D8B030D-6E8A-4147-A177-3AD203B41FA5}">
                      <a16:colId xmlns:a16="http://schemas.microsoft.com/office/drawing/2014/main" val="2345226350"/>
                    </a:ext>
                  </a:extLst>
                </a:gridCol>
              </a:tblGrid>
              <a:tr h="908189">
                <a:tc gridSpan="3">
                  <a:txBody>
                    <a:bodyPr/>
                    <a:lstStyle/>
                    <a:p>
                      <a:pPr algn="ctr">
                        <a:lnSpc>
                          <a:spcPct val="107000"/>
                        </a:lnSpc>
                        <a:spcAft>
                          <a:spcPts val="800"/>
                        </a:spcAft>
                      </a:pPr>
                      <a:r>
                        <a:rPr lang="en-IN" sz="2800" dirty="0">
                          <a:effectLst>
                            <a:outerShdw blurRad="38100" dist="38100" dir="2700000" algn="tl">
                              <a:srgbClr val="000000">
                                <a:alpha val="43137"/>
                              </a:srgbClr>
                            </a:outerShdw>
                          </a:effectLst>
                        </a:rPr>
                        <a:t>Table of frequency  of aluminium plate for different  Boundary condition</a:t>
                      </a:r>
                      <a:endParaRPr lang="en-IN" sz="2800" dirty="0">
                        <a:effectLst>
                          <a:outerShdw blurRad="38100" dist="38100" dir="2700000" algn="tl">
                            <a:srgbClr val="000000">
                              <a:alpha val="43137"/>
                            </a:srgbClr>
                          </a:outerShdw>
                        </a:effectLst>
                        <a:latin typeface="Bodoni MT Condensed" panose="02070606080606020203"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665356291"/>
                  </a:ext>
                </a:extLst>
              </a:tr>
              <a:tr h="575109">
                <a:tc>
                  <a:txBody>
                    <a:bodyPr/>
                    <a:lstStyle/>
                    <a:p>
                      <a:pPr algn="ctr">
                        <a:lnSpc>
                          <a:spcPct val="107000"/>
                        </a:lnSpc>
                        <a:spcAft>
                          <a:spcPts val="800"/>
                        </a:spcAft>
                      </a:pPr>
                      <a:r>
                        <a:rPr lang="en-IN" sz="2400" dirty="0">
                          <a:effectLst/>
                        </a:rPr>
                        <a:t>Mode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400" dirty="0">
                          <a:effectLst/>
                        </a:rPr>
                        <a:t>Free-free support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400" dirty="0">
                          <a:effectLst/>
                        </a:rPr>
                        <a:t>Fixed -fixed</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8350306"/>
                  </a:ext>
                </a:extLst>
              </a:tr>
              <a:tr h="575109">
                <a:tc>
                  <a:txBody>
                    <a:bodyPr/>
                    <a:lstStyle/>
                    <a:p>
                      <a:pPr algn="ctr">
                        <a:lnSpc>
                          <a:spcPct val="107000"/>
                        </a:lnSpc>
                        <a:spcAft>
                          <a:spcPts val="800"/>
                        </a:spcAft>
                      </a:pPr>
                      <a:r>
                        <a:rPr lang="en-IN" sz="2000" dirty="0">
                          <a:effectLst/>
                        </a:rPr>
                        <a:t>1</a:t>
                      </a:r>
                      <a:endParaRPr lang="en-IN"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dirty="0">
                          <a:effectLst/>
                        </a:rPr>
                        <a:t>1078.1</a:t>
                      </a:r>
                      <a:endParaRPr lang="en-IN"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a:effectLst/>
                        </a:rPr>
                        <a:t>1899.93</a:t>
                      </a:r>
                      <a:endParaRPr lang="en-IN" sz="20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36709870"/>
                  </a:ext>
                </a:extLst>
              </a:tr>
              <a:tr h="575109">
                <a:tc>
                  <a:txBody>
                    <a:bodyPr/>
                    <a:lstStyle/>
                    <a:p>
                      <a:pPr algn="ctr">
                        <a:lnSpc>
                          <a:spcPct val="107000"/>
                        </a:lnSpc>
                        <a:spcAft>
                          <a:spcPts val="800"/>
                        </a:spcAft>
                      </a:pPr>
                      <a:r>
                        <a:rPr lang="en-IN" sz="2000">
                          <a:effectLst/>
                        </a:rPr>
                        <a:t>2</a:t>
                      </a:r>
                      <a:endParaRPr lang="en-IN" sz="20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dirty="0">
                          <a:effectLst/>
                        </a:rPr>
                        <a:t>2644.84</a:t>
                      </a:r>
                      <a:endParaRPr lang="en-IN"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dirty="0">
                          <a:effectLst/>
                        </a:rPr>
                        <a:t>3753.4</a:t>
                      </a:r>
                      <a:endParaRPr lang="en-IN"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70725558"/>
                  </a:ext>
                </a:extLst>
              </a:tr>
              <a:tr h="575109">
                <a:tc>
                  <a:txBody>
                    <a:bodyPr/>
                    <a:lstStyle/>
                    <a:p>
                      <a:pPr algn="ctr">
                        <a:lnSpc>
                          <a:spcPct val="107000"/>
                        </a:lnSpc>
                        <a:spcAft>
                          <a:spcPts val="800"/>
                        </a:spcAft>
                      </a:pPr>
                      <a:r>
                        <a:rPr lang="en-IN" sz="2000">
                          <a:effectLst/>
                        </a:rPr>
                        <a:t>3</a:t>
                      </a:r>
                      <a:endParaRPr lang="en-IN" sz="20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dirty="0">
                          <a:effectLst/>
                        </a:rPr>
                        <a:t>2644.84</a:t>
                      </a:r>
                      <a:endParaRPr lang="en-IN"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a:effectLst/>
                        </a:rPr>
                        <a:t>3753.4</a:t>
                      </a:r>
                      <a:endParaRPr lang="en-IN" sz="20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07161649"/>
                  </a:ext>
                </a:extLst>
              </a:tr>
              <a:tr h="575109">
                <a:tc>
                  <a:txBody>
                    <a:bodyPr/>
                    <a:lstStyle/>
                    <a:p>
                      <a:pPr algn="ctr">
                        <a:lnSpc>
                          <a:spcPct val="107000"/>
                        </a:lnSpc>
                        <a:spcAft>
                          <a:spcPts val="800"/>
                        </a:spcAft>
                      </a:pPr>
                      <a:r>
                        <a:rPr lang="en-IN" sz="2000">
                          <a:effectLst/>
                        </a:rPr>
                        <a:t>4</a:t>
                      </a:r>
                      <a:endParaRPr lang="en-IN" sz="20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dirty="0">
                          <a:effectLst/>
                        </a:rPr>
                        <a:t>4154.43</a:t>
                      </a:r>
                      <a:endParaRPr lang="en-IN"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dirty="0">
                          <a:effectLst/>
                        </a:rPr>
                        <a:t>5387.39</a:t>
                      </a:r>
                      <a:endParaRPr lang="en-IN"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34029229"/>
                  </a:ext>
                </a:extLst>
              </a:tr>
              <a:tr h="575109">
                <a:tc>
                  <a:txBody>
                    <a:bodyPr/>
                    <a:lstStyle/>
                    <a:p>
                      <a:pPr algn="ctr">
                        <a:lnSpc>
                          <a:spcPct val="107000"/>
                        </a:lnSpc>
                        <a:spcAft>
                          <a:spcPts val="800"/>
                        </a:spcAft>
                      </a:pPr>
                      <a:r>
                        <a:rPr lang="en-IN" sz="2000">
                          <a:effectLst/>
                        </a:rPr>
                        <a:t>5</a:t>
                      </a:r>
                      <a:endParaRPr lang="en-IN" sz="20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a:effectLst/>
                        </a:rPr>
                        <a:t>5133.02</a:t>
                      </a:r>
                      <a:endParaRPr lang="en-IN" sz="20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dirty="0">
                          <a:effectLst/>
                        </a:rPr>
                        <a:t>6449.93</a:t>
                      </a:r>
                      <a:endParaRPr lang="en-IN"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29121898"/>
                  </a:ext>
                </a:extLst>
              </a:tr>
              <a:tr h="575109">
                <a:tc>
                  <a:txBody>
                    <a:bodyPr/>
                    <a:lstStyle/>
                    <a:p>
                      <a:pPr algn="ctr">
                        <a:lnSpc>
                          <a:spcPct val="107000"/>
                        </a:lnSpc>
                        <a:spcAft>
                          <a:spcPts val="800"/>
                        </a:spcAft>
                      </a:pPr>
                      <a:r>
                        <a:rPr lang="en-IN" sz="2000">
                          <a:effectLst/>
                        </a:rPr>
                        <a:t>6</a:t>
                      </a:r>
                      <a:endParaRPr lang="en-IN" sz="20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a:effectLst/>
                        </a:rPr>
                        <a:t>5133.02</a:t>
                      </a:r>
                      <a:endParaRPr lang="en-IN" sz="20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dirty="0">
                          <a:effectLst/>
                        </a:rPr>
                        <a:t>6493.01</a:t>
                      </a:r>
                      <a:endParaRPr lang="en-IN"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22629275"/>
                  </a:ext>
                </a:extLst>
              </a:tr>
            </a:tbl>
          </a:graphicData>
        </a:graphic>
      </p:graphicFrame>
    </p:spTree>
    <p:extLst>
      <p:ext uri="{BB962C8B-B14F-4D97-AF65-F5344CB8AC3E}">
        <p14:creationId xmlns:p14="http://schemas.microsoft.com/office/powerpoint/2010/main" val="1836287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ADF9F3-7DF8-C091-6E4C-5ABC84C99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331" y="559558"/>
            <a:ext cx="11591712" cy="570476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38654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A23905-F65C-AEF7-341A-ECF8B65362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360" y="416560"/>
            <a:ext cx="11196320" cy="5984239"/>
          </a:xfrm>
          <a:prstGeom prst="rect">
            <a:avLst/>
          </a:prstGeom>
        </p:spPr>
      </p:pic>
    </p:spTree>
    <p:extLst>
      <p:ext uri="{BB962C8B-B14F-4D97-AF65-F5344CB8AC3E}">
        <p14:creationId xmlns:p14="http://schemas.microsoft.com/office/powerpoint/2010/main" val="1726996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2919" y="1400783"/>
                <a:ext cx="11741285" cy="5379395"/>
              </a:xfrm>
            </p:spPr>
            <p:txBody>
              <a:bodyPr>
                <a:normAutofit lnSpcReduction="10000"/>
              </a:bodyPr>
              <a:lstStyle/>
              <a:p>
                <a:pPr algn="just"/>
                <a:r>
                  <a:rPr lang="en-IN" sz="2400" u="sng" dirty="0"/>
                  <a:t>Modal Analysis </a:t>
                </a:r>
                <a:r>
                  <a:rPr lang="en-IN" sz="2400" dirty="0"/>
                  <a:t>is the process of determining inherent dynamic characteristics of a system.</a:t>
                </a:r>
              </a:p>
              <a:p>
                <a:pPr algn="just"/>
                <a:endParaRPr lang="en-IN" sz="2400" dirty="0"/>
              </a:p>
              <a:p>
                <a:pPr algn="just"/>
                <a:endParaRPr lang="en-IN" sz="2400" dirty="0"/>
              </a:p>
              <a:p>
                <a:pPr algn="just"/>
                <a:endParaRPr lang="en-IN" sz="2400" dirty="0"/>
              </a:p>
              <a:p>
                <a:pPr algn="just"/>
                <a:endParaRPr lang="en-IN" sz="2800" b="1" dirty="0"/>
              </a:p>
              <a:p>
                <a:pPr algn="just"/>
                <a:endParaRPr lang="en-IN" sz="2800" b="1" dirty="0"/>
              </a:p>
              <a:p>
                <a:pPr algn="just"/>
                <a:r>
                  <a:rPr lang="en-IN" sz="2800" b="1" dirty="0"/>
                  <a:t>Mode Shapes </a:t>
                </a:r>
                <a:r>
                  <a:rPr lang="en-IN" sz="2400" dirty="0"/>
                  <a:t>– It is a deflection pattern related to a particular natural frequency and represents the relative displacement of all parts of a system for that particular mode.</a:t>
                </a:r>
              </a:p>
              <a:p>
                <a:pPr algn="just"/>
                <a:r>
                  <a:rPr lang="en-IN" sz="2800" b="1" dirty="0"/>
                  <a:t>Plate</a:t>
                </a:r>
                <a:r>
                  <a:rPr lang="en-IN" sz="2400" dirty="0"/>
                  <a:t> – It is a 2-Dimensional sheet of elastic material which lies in a plane. A plate is considered thin if the thickness of the plate is less than </a:t>
                </a:r>
                <a14:m>
                  <m:oMath xmlns:m="http://schemas.openxmlformats.org/officeDocument/2006/math">
                    <m:f>
                      <m:fPr>
                        <m:ctrlPr>
                          <a:rPr lang="en-IN" sz="2400" i="1" smtClean="0">
                            <a:latin typeface="Cambria Math" panose="02040503050406030204" pitchFamily="18" charset="0"/>
                          </a:rPr>
                        </m:ctrlPr>
                      </m:fPr>
                      <m:num>
                        <m:r>
                          <a:rPr lang="en-IN" sz="2400" b="0" i="1" smtClean="0">
                            <a:latin typeface="Cambria Math" panose="02040503050406030204" pitchFamily="18" charset="0"/>
                          </a:rPr>
                          <m:t>1</m:t>
                        </m:r>
                      </m:num>
                      <m:den>
                        <m:r>
                          <a:rPr lang="en-IN" sz="2400" b="0" i="1" smtClean="0">
                            <a:latin typeface="Cambria Math" panose="02040503050406030204" pitchFamily="18" charset="0"/>
                          </a:rPr>
                          <m:t>10</m:t>
                        </m:r>
                      </m:den>
                    </m:f>
                  </m:oMath>
                </a14:m>
                <a:r>
                  <a:rPr lang="en-IN" sz="2400" dirty="0"/>
                  <a:t> the minimum lateral plate dimension.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2919" y="1400783"/>
                <a:ext cx="11741285" cy="5379395"/>
              </a:xfrm>
              <a:blipFill>
                <a:blip r:embed="rId2"/>
                <a:stretch>
                  <a:fillRect l="-934" r="-778"/>
                </a:stretch>
              </a:blipFill>
            </p:spPr>
            <p:txBody>
              <a:bodyPr/>
              <a:lstStyle/>
              <a:p>
                <a:r>
                  <a:rPr lang="en-IN">
                    <a:noFill/>
                  </a:rPr>
                  <a:t> </a:t>
                </a:r>
              </a:p>
            </p:txBody>
          </p:sp>
        </mc:Fallback>
      </mc:AlternateContent>
      <p:sp>
        <p:nvSpPr>
          <p:cNvPr id="6" name="TextBox 5">
            <a:extLst>
              <a:ext uri="{FF2B5EF4-FFF2-40B4-BE49-F238E27FC236}">
                <a16:creationId xmlns:a16="http://schemas.microsoft.com/office/drawing/2014/main" id="{EFACB11D-91C5-0F02-0CE7-26E8E1832ADB}"/>
              </a:ext>
            </a:extLst>
          </p:cNvPr>
          <p:cNvSpPr txBox="1"/>
          <p:nvPr/>
        </p:nvSpPr>
        <p:spPr>
          <a:xfrm>
            <a:off x="3296816" y="326573"/>
            <a:ext cx="5598367" cy="923330"/>
          </a:xfrm>
          <a:prstGeom prst="rect">
            <a:avLst/>
          </a:prstGeom>
          <a:noFill/>
        </p:spPr>
        <p:txBody>
          <a:bodyPr wrap="square" rtlCol="0">
            <a:spAutoFit/>
          </a:bodyPr>
          <a:lstStyle/>
          <a:p>
            <a:r>
              <a:rPr lang="en-IN" sz="5400" dirty="0">
                <a:latin typeface="Bodoni MT Condensed" panose="02070606080606020203" pitchFamily="18" charset="0"/>
              </a:rPr>
              <a:t>WHAT IS MODAL ANALYSIS ?</a:t>
            </a:r>
          </a:p>
        </p:txBody>
      </p:sp>
      <p:pic>
        <p:nvPicPr>
          <p:cNvPr id="8" name="Picture 7">
            <a:extLst>
              <a:ext uri="{FF2B5EF4-FFF2-40B4-BE49-F238E27FC236}">
                <a16:creationId xmlns:a16="http://schemas.microsoft.com/office/drawing/2014/main" id="{396737FA-7364-E6D2-D4AB-684E275441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1876" y="2128758"/>
            <a:ext cx="4208247" cy="2227434"/>
          </a:xfrm>
          <a:prstGeom prst="rect">
            <a:avLst/>
          </a:prstGeom>
        </p:spPr>
      </p:pic>
    </p:spTree>
    <p:extLst>
      <p:ext uri="{BB962C8B-B14F-4D97-AF65-F5344CB8AC3E}">
        <p14:creationId xmlns:p14="http://schemas.microsoft.com/office/powerpoint/2010/main" val="247699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944064-C485-9981-CA95-0643D9E500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4475" y="711373"/>
            <a:ext cx="8380404" cy="2387427"/>
          </a:xfrm>
          <a:prstGeom prst="rect">
            <a:avLst/>
          </a:prstGeom>
          <a:ln>
            <a:noFill/>
          </a:ln>
          <a:effectLst>
            <a:outerShdw blurRad="190500" algn="tl" rotWithShape="0">
              <a:srgbClr val="000000">
                <a:alpha val="70000"/>
              </a:srgbClr>
            </a:outerShdw>
          </a:effectLst>
        </p:spPr>
      </p:pic>
      <p:sp>
        <p:nvSpPr>
          <p:cNvPr id="4" name="TextBox 3">
            <a:extLst>
              <a:ext uri="{FF2B5EF4-FFF2-40B4-BE49-F238E27FC236}">
                <a16:creationId xmlns:a16="http://schemas.microsoft.com/office/drawing/2014/main" id="{52A8C12A-0E75-B1D3-4026-ACE56C14BE50}"/>
              </a:ext>
            </a:extLst>
          </p:cNvPr>
          <p:cNvSpPr txBox="1"/>
          <p:nvPr/>
        </p:nvSpPr>
        <p:spPr>
          <a:xfrm>
            <a:off x="3284314" y="-10160"/>
            <a:ext cx="6704312" cy="707886"/>
          </a:xfrm>
          <a:prstGeom prst="rect">
            <a:avLst/>
          </a:prstGeom>
          <a:noFill/>
        </p:spPr>
        <p:txBody>
          <a:bodyPr wrap="square" rtlCol="0">
            <a:spAutoFit/>
          </a:bodyPr>
          <a:lstStyle/>
          <a:p>
            <a:r>
              <a:rPr lang="en-IN" sz="3200" b="1" dirty="0">
                <a:solidFill>
                  <a:srgbClr val="FF0000"/>
                </a:solidFill>
              </a:rPr>
              <a:t>    </a:t>
            </a:r>
            <a:r>
              <a:rPr lang="en-IN" sz="4000" dirty="0">
                <a:effectLst>
                  <a:outerShdw blurRad="38100" dist="38100" dir="2700000" algn="tl">
                    <a:srgbClr val="000000">
                      <a:alpha val="43137"/>
                    </a:srgbClr>
                  </a:outerShdw>
                </a:effectLst>
                <a:latin typeface="Bodoni MT Condensed" panose="02070606080606020203" pitchFamily="18" charset="0"/>
              </a:rPr>
              <a:t>MODAL PARTICIPATION FACTOR</a:t>
            </a:r>
          </a:p>
        </p:txBody>
      </p:sp>
      <p:sp>
        <p:nvSpPr>
          <p:cNvPr id="5" name="TextBox 4">
            <a:extLst>
              <a:ext uri="{FF2B5EF4-FFF2-40B4-BE49-F238E27FC236}">
                <a16:creationId xmlns:a16="http://schemas.microsoft.com/office/drawing/2014/main" id="{5F2DC328-963A-5927-8B50-D1D12E5A0140}"/>
              </a:ext>
            </a:extLst>
          </p:cNvPr>
          <p:cNvSpPr txBox="1"/>
          <p:nvPr/>
        </p:nvSpPr>
        <p:spPr>
          <a:xfrm>
            <a:off x="91440" y="3249186"/>
            <a:ext cx="12100560" cy="369332"/>
          </a:xfrm>
          <a:prstGeom prst="rect">
            <a:avLst/>
          </a:prstGeom>
          <a:noFill/>
        </p:spPr>
        <p:txBody>
          <a:bodyPr wrap="square" rtlCol="0">
            <a:spAutoFit/>
          </a:bodyPr>
          <a:lstStyle/>
          <a:p>
            <a:r>
              <a:rPr lang="en-IN" dirty="0"/>
              <a:t>Fig 8: shows Modal participation factor of fixed square plate. T1, T2, T3 are Translation D.O.F in  x, y and z directions.                                                                                           </a:t>
            </a:r>
          </a:p>
        </p:txBody>
      </p:sp>
      <p:pic>
        <p:nvPicPr>
          <p:cNvPr id="6" name="Picture 5">
            <a:extLst>
              <a:ext uri="{FF2B5EF4-FFF2-40B4-BE49-F238E27FC236}">
                <a16:creationId xmlns:a16="http://schemas.microsoft.com/office/drawing/2014/main" id="{B09D11F1-4446-C45D-269D-F015D7E3C6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5973" y="3768904"/>
            <a:ext cx="6413973" cy="2973092"/>
          </a:xfrm>
          <a:prstGeom prst="rect">
            <a:avLst/>
          </a:prstGeom>
        </p:spPr>
      </p:pic>
    </p:spTree>
    <p:extLst>
      <p:ext uri="{BB962C8B-B14F-4D97-AF65-F5344CB8AC3E}">
        <p14:creationId xmlns:p14="http://schemas.microsoft.com/office/powerpoint/2010/main" val="16844074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44" name="AutoShape 14"/>
          <p:cNvSpPr>
            <a:spLocks noChangeArrowheads="1"/>
          </p:cNvSpPr>
          <p:nvPr/>
        </p:nvSpPr>
        <p:spPr bwMode="auto">
          <a:xfrm>
            <a:off x="3955499" y="2229285"/>
            <a:ext cx="3408862" cy="2252663"/>
          </a:xfrm>
          <a:custGeom>
            <a:avLst/>
            <a:gdLst>
              <a:gd name="T0" fmla="*/ 3179763 w 21600"/>
              <a:gd name="T1" fmla="*/ 1126332 h 21600"/>
              <a:gd name="T2" fmla="*/ 1589882 w 21600"/>
              <a:gd name="T3" fmla="*/ 2252663 h 21600"/>
              <a:gd name="T4" fmla="*/ 0 w 21600"/>
              <a:gd name="T5" fmla="*/ 1126332 h 21600"/>
              <a:gd name="T6" fmla="*/ 1589882 w 21600"/>
              <a:gd name="T7" fmla="*/ 0 h 21600"/>
              <a:gd name="T8" fmla="*/ 0 60000 65536"/>
              <a:gd name="T9" fmla="*/ 5898240 60000 65536"/>
              <a:gd name="T10" fmla="*/ 11796480 60000 65536"/>
              <a:gd name="T11" fmla="*/ 17694720 60000 65536"/>
              <a:gd name="T12" fmla="*/ 2160 w 21600"/>
              <a:gd name="T13" fmla="*/ 8640 h 21600"/>
              <a:gd name="T14" fmla="*/ 19440 w 21600"/>
              <a:gd name="T15" fmla="*/ 12960 h 21600"/>
            </a:gdLst>
            <a:ahLst/>
            <a:cxnLst>
              <a:cxn ang="T8">
                <a:pos x="T0" y="T1"/>
              </a:cxn>
              <a:cxn ang="T9">
                <a:pos x="T2" y="T3"/>
              </a:cxn>
              <a:cxn ang="T10">
                <a:pos x="T4" y="T5"/>
              </a:cxn>
              <a:cxn ang="T11">
                <a:pos x="T6" y="T7"/>
              </a:cxn>
            </a:cxnLst>
            <a:rect l="T12" t="T13" r="T14" b="T15"/>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close/>
              </a:path>
            </a:pathLst>
          </a:custGeom>
          <a:noFill/>
          <a:ln w="38100" cmpd="dbl">
            <a:solidFill>
              <a:schemeClr val="accent1"/>
            </a:solidFill>
            <a:miter lim="800000"/>
            <a:headEnd/>
            <a:tailEnd/>
          </a:ln>
        </p:spPr>
        <p:txBody>
          <a:bodyPr wrap="none" anchor="ctr"/>
          <a:lstStyle/>
          <a:p>
            <a:pPr algn="ctr"/>
            <a:r>
              <a:rPr lang="en-US" sz="2800" b="1" dirty="0">
                <a:solidFill>
                  <a:srgbClr val="FF0066"/>
                </a:solidFill>
                <a:latin typeface="Arial" charset="0"/>
              </a:rPr>
              <a:t>FREQUENCY</a:t>
            </a:r>
          </a:p>
        </p:txBody>
      </p:sp>
      <p:pic>
        <p:nvPicPr>
          <p:cNvPr id="1187845" name="Picture 16"/>
          <p:cNvPicPr>
            <a:picLocks noGrp="1" noChangeArrowheads="1"/>
          </p:cNvPicPr>
          <p:nvPr>
            <p:ph sz="half" idx="4294967295"/>
          </p:nvPr>
        </p:nvPicPr>
        <p:blipFill>
          <a:blip r:embed="rId3"/>
          <a:srcRect/>
          <a:stretch>
            <a:fillRect/>
          </a:stretch>
        </p:blipFill>
        <p:spPr>
          <a:xfrm>
            <a:off x="373626" y="1936897"/>
            <a:ext cx="3008671" cy="2252663"/>
          </a:xfrm>
          <a:noFill/>
        </p:spPr>
      </p:pic>
      <p:pic>
        <p:nvPicPr>
          <p:cNvPr id="1187846" name="Picture 21"/>
          <p:cNvPicPr>
            <a:picLocks noGrp="1" noChangeArrowheads="1"/>
          </p:cNvPicPr>
          <p:nvPr>
            <p:ph sz="half" idx="4294967295"/>
          </p:nvPr>
        </p:nvPicPr>
        <p:blipFill>
          <a:blip r:embed="rId4"/>
          <a:srcRect/>
          <a:stretch>
            <a:fillRect/>
          </a:stretch>
        </p:blipFill>
        <p:spPr>
          <a:xfrm>
            <a:off x="8154860" y="2327158"/>
            <a:ext cx="2792360" cy="1890977"/>
          </a:xfrm>
          <a:noFill/>
        </p:spPr>
      </p:pic>
      <p:pic>
        <p:nvPicPr>
          <p:cNvPr id="1187847" name="Picture 24"/>
          <p:cNvPicPr>
            <a:picLocks noChangeArrowheads="1"/>
          </p:cNvPicPr>
          <p:nvPr/>
        </p:nvPicPr>
        <p:blipFill>
          <a:blip r:embed="rId5"/>
          <a:srcRect/>
          <a:stretch>
            <a:fillRect/>
          </a:stretch>
        </p:blipFill>
        <p:spPr bwMode="auto">
          <a:xfrm>
            <a:off x="4559325" y="4759384"/>
            <a:ext cx="2376027" cy="1673314"/>
          </a:xfrm>
          <a:prstGeom prst="rect">
            <a:avLst/>
          </a:prstGeom>
          <a:noFill/>
          <a:ln w="12700">
            <a:noFill/>
            <a:miter lim="800000"/>
            <a:headEnd/>
            <a:tailEnd/>
          </a:ln>
        </p:spPr>
      </p:pic>
      <p:pic>
        <p:nvPicPr>
          <p:cNvPr id="1187848" name="Picture 25"/>
          <p:cNvPicPr>
            <a:picLocks noChangeArrowheads="1"/>
          </p:cNvPicPr>
          <p:nvPr/>
        </p:nvPicPr>
        <p:blipFill>
          <a:blip r:embed="rId6"/>
          <a:srcRect/>
          <a:stretch>
            <a:fillRect/>
          </a:stretch>
        </p:blipFill>
        <p:spPr bwMode="auto">
          <a:xfrm>
            <a:off x="3821780" y="-71069"/>
            <a:ext cx="3179763" cy="2034687"/>
          </a:xfrm>
          <a:prstGeom prst="rect">
            <a:avLst/>
          </a:prstGeom>
          <a:noFill/>
          <a:ln w="12700">
            <a:noFill/>
            <a:miter lim="800000"/>
            <a:headEnd/>
            <a:tailEnd/>
          </a:ln>
        </p:spPr>
      </p:pic>
      <p:sp>
        <p:nvSpPr>
          <p:cNvPr id="3" name="TextBox 2">
            <a:extLst>
              <a:ext uri="{FF2B5EF4-FFF2-40B4-BE49-F238E27FC236}">
                <a16:creationId xmlns:a16="http://schemas.microsoft.com/office/drawing/2014/main" id="{1DBC602E-1828-127E-501D-DFE258C21342}"/>
              </a:ext>
            </a:extLst>
          </p:cNvPr>
          <p:cNvSpPr txBox="1"/>
          <p:nvPr/>
        </p:nvSpPr>
        <p:spPr>
          <a:xfrm>
            <a:off x="9308179" y="4111084"/>
            <a:ext cx="2306635" cy="584775"/>
          </a:xfrm>
          <a:prstGeom prst="rect">
            <a:avLst/>
          </a:prstGeom>
          <a:noFill/>
        </p:spPr>
        <p:txBody>
          <a:bodyPr wrap="square">
            <a:spAutoFit/>
          </a:bodyPr>
          <a:lstStyle/>
          <a:p>
            <a:pPr algn="ctr"/>
            <a:r>
              <a:rPr lang="en-US" sz="3200" b="1" dirty="0">
                <a:solidFill>
                  <a:srgbClr val="FF0000"/>
                </a:solidFill>
                <a:latin typeface="Arial" charset="0"/>
              </a:rPr>
              <a:t>0-500 Hz</a:t>
            </a:r>
            <a:endParaRPr lang="en-US" sz="3200" dirty="0">
              <a:solidFill>
                <a:srgbClr val="FF0000"/>
              </a:solidFill>
              <a:latin typeface="Arial" charset="0"/>
            </a:endParaRPr>
          </a:p>
        </p:txBody>
      </p:sp>
      <p:sp>
        <p:nvSpPr>
          <p:cNvPr id="4" name="TextBox 3">
            <a:extLst>
              <a:ext uri="{FF2B5EF4-FFF2-40B4-BE49-F238E27FC236}">
                <a16:creationId xmlns:a16="http://schemas.microsoft.com/office/drawing/2014/main" id="{D7A0347E-0397-B52B-F6ED-2AE9C25CFE70}"/>
              </a:ext>
            </a:extLst>
          </p:cNvPr>
          <p:cNvSpPr txBox="1"/>
          <p:nvPr/>
        </p:nvSpPr>
        <p:spPr>
          <a:xfrm>
            <a:off x="7001542" y="913315"/>
            <a:ext cx="2306637" cy="584775"/>
          </a:xfrm>
          <a:prstGeom prst="rect">
            <a:avLst/>
          </a:prstGeom>
          <a:noFill/>
        </p:spPr>
        <p:txBody>
          <a:bodyPr wrap="square">
            <a:spAutoFit/>
          </a:bodyPr>
          <a:lstStyle/>
          <a:p>
            <a:pPr algn="ctr"/>
            <a:r>
              <a:rPr lang="en-US" sz="3200" b="1" dirty="0">
                <a:solidFill>
                  <a:srgbClr val="FF0000"/>
                </a:solidFill>
                <a:latin typeface="Arial" charset="0"/>
              </a:rPr>
              <a:t>0-2000 Hz</a:t>
            </a:r>
            <a:endParaRPr lang="en-US" sz="3200" dirty="0">
              <a:solidFill>
                <a:srgbClr val="FF0000"/>
              </a:solidFill>
              <a:latin typeface="Arial" charset="0"/>
            </a:endParaRPr>
          </a:p>
        </p:txBody>
      </p:sp>
      <p:sp>
        <p:nvSpPr>
          <p:cNvPr id="5" name="TextBox 4">
            <a:extLst>
              <a:ext uri="{FF2B5EF4-FFF2-40B4-BE49-F238E27FC236}">
                <a16:creationId xmlns:a16="http://schemas.microsoft.com/office/drawing/2014/main" id="{F1414B07-FB90-FFE1-F1F0-0ACA693A2356}"/>
              </a:ext>
            </a:extLst>
          </p:cNvPr>
          <p:cNvSpPr txBox="1"/>
          <p:nvPr/>
        </p:nvSpPr>
        <p:spPr>
          <a:xfrm>
            <a:off x="1091817" y="4189560"/>
            <a:ext cx="2306636" cy="584775"/>
          </a:xfrm>
          <a:prstGeom prst="rect">
            <a:avLst/>
          </a:prstGeom>
          <a:noFill/>
        </p:spPr>
        <p:txBody>
          <a:bodyPr wrap="square">
            <a:spAutoFit/>
          </a:bodyPr>
          <a:lstStyle/>
          <a:p>
            <a:pPr algn="ctr"/>
            <a:r>
              <a:rPr lang="en-US" sz="3200" b="1" dirty="0">
                <a:solidFill>
                  <a:srgbClr val="FF0000"/>
                </a:solidFill>
                <a:latin typeface="Arial" charset="0"/>
              </a:rPr>
              <a:t>0-33 Hz</a:t>
            </a:r>
            <a:endParaRPr lang="en-US" sz="3200" dirty="0">
              <a:solidFill>
                <a:srgbClr val="FF0000"/>
              </a:solidFill>
              <a:latin typeface="Arial" charset="0"/>
            </a:endParaRPr>
          </a:p>
        </p:txBody>
      </p:sp>
      <p:sp>
        <p:nvSpPr>
          <p:cNvPr id="6" name="TextBox 5">
            <a:extLst>
              <a:ext uri="{FF2B5EF4-FFF2-40B4-BE49-F238E27FC236}">
                <a16:creationId xmlns:a16="http://schemas.microsoft.com/office/drawing/2014/main" id="{F4C54C57-9314-BD93-4878-2C8982998DB5}"/>
              </a:ext>
            </a:extLst>
          </p:cNvPr>
          <p:cNvSpPr txBox="1"/>
          <p:nvPr/>
        </p:nvSpPr>
        <p:spPr>
          <a:xfrm>
            <a:off x="6935352" y="5797918"/>
            <a:ext cx="2511835" cy="584775"/>
          </a:xfrm>
          <a:prstGeom prst="rect">
            <a:avLst/>
          </a:prstGeom>
          <a:noFill/>
        </p:spPr>
        <p:txBody>
          <a:bodyPr wrap="square">
            <a:spAutoFit/>
          </a:bodyPr>
          <a:lstStyle/>
          <a:p>
            <a:pPr algn="ctr"/>
            <a:r>
              <a:rPr lang="en-US" sz="3200" b="1" dirty="0">
                <a:solidFill>
                  <a:srgbClr val="FF0000"/>
                </a:solidFill>
                <a:latin typeface="Arial" charset="0"/>
              </a:rPr>
              <a:t>0-1000 Hz</a:t>
            </a:r>
            <a:endParaRPr lang="en-US" sz="3200" dirty="0">
              <a:solidFill>
                <a:srgbClr val="FF0000"/>
              </a:solidFill>
              <a:latin typeface="Arial" charset="0"/>
            </a:endParaRPr>
          </a:p>
        </p:txBody>
      </p:sp>
    </p:spTree>
    <p:extLst>
      <p:ext uri="{BB962C8B-B14F-4D97-AF65-F5344CB8AC3E}">
        <p14:creationId xmlns:p14="http://schemas.microsoft.com/office/powerpoint/2010/main" val="34803307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1187845"/>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1187848"/>
                                        </p:tgtEl>
                                        <p:attrNameLst>
                                          <p:attrName>style.visibility</p:attrName>
                                        </p:attrNameLst>
                                      </p:cBhvr>
                                      <p:to>
                                        <p:strVal val="visible"/>
                                      </p:to>
                                    </p:set>
                                  </p:childTnLst>
                                </p:cTn>
                              </p:par>
                              <p:par>
                                <p:cTn id="13" presetID="1" presetClass="entr" presetSubtype="0" fill="hold" grpId="0" nodeType="withEffect">
                                  <p:stCondLst>
                                    <p:cond delay="1000"/>
                                  </p:stCondLst>
                                  <p:childTnLst>
                                    <p:set>
                                      <p:cBhvr>
                                        <p:cTn id="14" dur="1" fill="hold">
                                          <p:stCondLst>
                                            <p:cond delay="0"/>
                                          </p:stCondLst>
                                        </p:cTn>
                                        <p:tgtEl>
                                          <p:spTgt spid="4"/>
                                        </p:tgtEl>
                                        <p:attrNameLst>
                                          <p:attrName>style.visibility</p:attrName>
                                        </p:attrNameLst>
                                      </p:cBhvr>
                                      <p:to>
                                        <p:strVal val="visible"/>
                                      </p:to>
                                    </p:set>
                                  </p:childTnLst>
                                </p:cTn>
                              </p:par>
                            </p:childTnLst>
                          </p:cTn>
                        </p:par>
                        <p:par>
                          <p:cTn id="15" fill="hold">
                            <p:stCondLst>
                              <p:cond delay="2000"/>
                            </p:stCondLst>
                            <p:childTnLst>
                              <p:par>
                                <p:cTn id="16" presetID="1" presetClass="entr" presetSubtype="0" fill="hold" nodeType="afterEffect">
                                  <p:stCondLst>
                                    <p:cond delay="1500"/>
                                  </p:stCondLst>
                                  <p:childTnLst>
                                    <p:set>
                                      <p:cBhvr>
                                        <p:cTn id="17" dur="1" fill="hold">
                                          <p:stCondLst>
                                            <p:cond delay="0"/>
                                          </p:stCondLst>
                                        </p:cTn>
                                        <p:tgtEl>
                                          <p:spTgt spid="1187846"/>
                                        </p:tgtEl>
                                        <p:attrNameLst>
                                          <p:attrName>style.visibility</p:attrName>
                                        </p:attrNameLst>
                                      </p:cBhvr>
                                      <p:to>
                                        <p:strVal val="visible"/>
                                      </p:to>
                                    </p:set>
                                  </p:childTnLst>
                                </p:cTn>
                              </p:par>
                            </p:childTnLst>
                          </p:cTn>
                        </p:par>
                        <p:par>
                          <p:cTn id="18" fill="hold">
                            <p:stCondLst>
                              <p:cond delay="3500"/>
                            </p:stCondLst>
                            <p:childTnLst>
                              <p:par>
                                <p:cTn id="19" presetID="1" presetClass="entr" presetSubtype="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par>
                          <p:cTn id="21" fill="hold">
                            <p:stCondLst>
                              <p:cond delay="3500"/>
                            </p:stCondLst>
                            <p:childTnLst>
                              <p:par>
                                <p:cTn id="22" presetID="1" presetClass="entr" presetSubtype="0" fill="hold" nodeType="afterEffect">
                                  <p:stCondLst>
                                    <p:cond delay="1500"/>
                                  </p:stCondLst>
                                  <p:childTnLst>
                                    <p:set>
                                      <p:cBhvr>
                                        <p:cTn id="23" dur="1" fill="hold">
                                          <p:stCondLst>
                                            <p:cond delay="0"/>
                                          </p:stCondLst>
                                        </p:cTn>
                                        <p:tgtEl>
                                          <p:spTgt spid="1187847"/>
                                        </p:tgtEl>
                                        <p:attrNameLst>
                                          <p:attrName>style.visibility</p:attrName>
                                        </p:attrNameLst>
                                      </p:cBhvr>
                                      <p:to>
                                        <p:strVal val="visible"/>
                                      </p:to>
                                    </p:set>
                                  </p:childTnLst>
                                </p:cTn>
                              </p:par>
                              <p:par>
                                <p:cTn id="24" presetID="1" presetClass="entr" presetSubtype="0" fill="hold" grpId="0" nodeType="withEffect">
                                  <p:stCondLst>
                                    <p:cond delay="150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usinessman shrugging">
            <a:extLst>
              <a:ext uri="{FF2B5EF4-FFF2-40B4-BE49-F238E27FC236}">
                <a16:creationId xmlns:a16="http://schemas.microsoft.com/office/drawing/2014/main" id="{C7C32A78-C3C6-E112-FEF0-4BE0320F78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8519" y="2878962"/>
            <a:ext cx="1748863" cy="3913723"/>
          </a:xfrm>
          <a:prstGeom prst="rect">
            <a:avLst/>
          </a:prstGeom>
        </p:spPr>
      </p:pic>
      <p:pic>
        <p:nvPicPr>
          <p:cNvPr id="12" name="Picture 11" descr="Businessman raising finger">
            <a:extLst>
              <a:ext uri="{FF2B5EF4-FFF2-40B4-BE49-F238E27FC236}">
                <a16:creationId xmlns:a16="http://schemas.microsoft.com/office/drawing/2014/main" id="{82568EF9-44AC-4450-5504-1DAB4FEE9ABA}"/>
              </a:ext>
            </a:extLst>
          </p:cNvPr>
          <p:cNvPicPr>
            <a:picLocks noChangeAspect="1"/>
          </p:cNvPicPr>
          <p:nvPr/>
        </p:nvPicPr>
        <p:blipFill>
          <a:blip r:embed="rId3"/>
          <a:stretch>
            <a:fillRect/>
          </a:stretch>
        </p:blipFill>
        <p:spPr>
          <a:xfrm>
            <a:off x="10072660" y="2547256"/>
            <a:ext cx="1327726" cy="4310744"/>
          </a:xfrm>
          <a:prstGeom prst="rect">
            <a:avLst/>
          </a:prstGeom>
        </p:spPr>
      </p:pic>
      <p:sp>
        <p:nvSpPr>
          <p:cNvPr id="13" name="Thought Bubble: Cloud 12">
            <a:extLst>
              <a:ext uri="{FF2B5EF4-FFF2-40B4-BE49-F238E27FC236}">
                <a16:creationId xmlns:a16="http://schemas.microsoft.com/office/drawing/2014/main" id="{8F676800-4A16-C65E-78C9-EDCD4B4C5E9E}"/>
              </a:ext>
            </a:extLst>
          </p:cNvPr>
          <p:cNvSpPr/>
          <p:nvPr/>
        </p:nvSpPr>
        <p:spPr>
          <a:xfrm>
            <a:off x="913900" y="177281"/>
            <a:ext cx="3854043" cy="2444621"/>
          </a:xfrm>
          <a:prstGeom prst="cloud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ln w="0"/>
              <a:solidFill>
                <a:schemeClr val="accent1"/>
              </a:solidFill>
              <a:effectLst>
                <a:outerShdw blurRad="38100" dist="25400" dir="5400000" algn="ctr" rotWithShape="0">
                  <a:srgbClr val="6E747A">
                    <a:alpha val="43000"/>
                  </a:srgbClr>
                </a:outerShdw>
              </a:effectLst>
            </a:endParaRPr>
          </a:p>
          <a:p>
            <a:pPr algn="ctr"/>
            <a:r>
              <a:rPr lang="en-IN" dirty="0">
                <a:ln w="0"/>
                <a:solidFill>
                  <a:schemeClr val="accent1"/>
                </a:solidFill>
                <a:effectLst>
                  <a:outerShdw blurRad="38100" dist="25400" dir="5400000" algn="ctr" rotWithShape="0">
                    <a:srgbClr val="6E747A">
                      <a:alpha val="43000"/>
                    </a:srgbClr>
                  </a:outerShdw>
                </a:effectLst>
              </a:rPr>
              <a:t>Steel or Aluminium</a:t>
            </a:r>
          </a:p>
          <a:p>
            <a:pPr algn="ctr"/>
            <a:endParaRPr lang="en-IN" dirty="0">
              <a:ln w="0"/>
              <a:solidFill>
                <a:schemeClr val="accent1"/>
              </a:solidFill>
              <a:effectLst>
                <a:outerShdw blurRad="38100" dist="25400" dir="5400000" algn="ctr" rotWithShape="0">
                  <a:srgbClr val="6E747A">
                    <a:alpha val="43000"/>
                  </a:srgbClr>
                </a:outerShdw>
              </a:effectLst>
            </a:endParaRPr>
          </a:p>
          <a:p>
            <a:pPr algn="ctr"/>
            <a:r>
              <a:rPr lang="en-IN" dirty="0">
                <a:ln w="0"/>
                <a:solidFill>
                  <a:schemeClr val="accent1"/>
                </a:solidFill>
                <a:effectLst>
                  <a:outerShdw blurRad="38100" dist="25400" dir="5400000" algn="ctr" rotWithShape="0">
                    <a:srgbClr val="6E747A">
                      <a:alpha val="43000"/>
                    </a:srgbClr>
                  </a:outerShdw>
                </a:effectLst>
              </a:rPr>
              <a:t>Which plate to choose?</a:t>
            </a:r>
          </a:p>
          <a:p>
            <a:pPr algn="ctr"/>
            <a:endParaRPr lang="en-IN" dirty="0">
              <a:ln w="0"/>
              <a:solidFill>
                <a:schemeClr val="accent1"/>
              </a:solidFill>
              <a:effectLst>
                <a:outerShdw blurRad="38100" dist="25400" dir="5400000" algn="ctr" rotWithShape="0">
                  <a:srgbClr val="6E747A">
                    <a:alpha val="43000"/>
                  </a:srgbClr>
                </a:outerShdw>
              </a:effectLst>
            </a:endParaRPr>
          </a:p>
        </p:txBody>
      </p:sp>
      <p:sp>
        <p:nvSpPr>
          <p:cNvPr id="14" name="Thought Bubble: Cloud 13">
            <a:extLst>
              <a:ext uri="{FF2B5EF4-FFF2-40B4-BE49-F238E27FC236}">
                <a16:creationId xmlns:a16="http://schemas.microsoft.com/office/drawing/2014/main" id="{A6D5EF24-FDEB-5C6C-9178-6EFF3162A79D}"/>
              </a:ext>
            </a:extLst>
          </p:cNvPr>
          <p:cNvSpPr/>
          <p:nvPr/>
        </p:nvSpPr>
        <p:spPr>
          <a:xfrm flipH="1">
            <a:off x="7630269" y="65314"/>
            <a:ext cx="4061182" cy="2202025"/>
          </a:xfrm>
          <a:prstGeom prst="cloud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ln w="0"/>
              <a:solidFill>
                <a:schemeClr val="accent1"/>
              </a:solidFill>
              <a:effectLst>
                <a:outerShdw blurRad="38100" dist="25400" dir="5400000" algn="ctr" rotWithShape="0">
                  <a:srgbClr val="6E747A">
                    <a:alpha val="43000"/>
                  </a:srgbClr>
                </a:outerShdw>
              </a:effectLst>
            </a:endParaRPr>
          </a:p>
          <a:p>
            <a:pPr algn="ctr"/>
            <a:r>
              <a:rPr lang="en-IN" dirty="0">
                <a:ln w="0"/>
                <a:solidFill>
                  <a:schemeClr val="accent1"/>
                </a:solidFill>
                <a:effectLst>
                  <a:outerShdw blurRad="38100" dist="25400" dir="5400000" algn="ctr" rotWithShape="0">
                    <a:srgbClr val="6E747A">
                      <a:alpha val="43000"/>
                    </a:srgbClr>
                  </a:outerShdw>
                </a:effectLst>
              </a:rPr>
              <a:t>Steel plate is heavy lets use modified Al sheet </a:t>
            </a:r>
          </a:p>
          <a:p>
            <a:pPr algn="ctr"/>
            <a:endParaRPr lang="en-IN"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931406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250"/>
                                  </p:stCondLst>
                                  <p:childTnLst>
                                    <p:set>
                                      <p:cBhvr>
                                        <p:cTn id="6" dur="1" fill="hold">
                                          <p:stCondLst>
                                            <p:cond delay="999"/>
                                          </p:stCondLst>
                                        </p:cTn>
                                        <p:tgtEl>
                                          <p:spTgt spid="13"/>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999"/>
                                          </p:stCondLst>
                                        </p:cTn>
                                        <p:tgtEl>
                                          <p:spTgt spid="10"/>
                                        </p:tgtEl>
                                        <p:attrNameLst>
                                          <p:attrName>style.visibility</p:attrName>
                                        </p:attrNameLst>
                                      </p:cBhvr>
                                      <p:to>
                                        <p:strVal val="visible"/>
                                      </p:to>
                                    </p:set>
                                  </p:childTnLst>
                                </p:cTn>
                              </p:par>
                            </p:childTnLst>
                          </p:cTn>
                        </p:par>
                        <p:par>
                          <p:cTn id="9" fill="hold">
                            <p:stCondLst>
                              <p:cond delay="2250"/>
                            </p:stCondLst>
                            <p:childTnLst>
                              <p:par>
                                <p:cTn id="10" presetID="1" presetClass="entr" presetSubtype="0" fill="hold" nodeType="afterEffect">
                                  <p:stCondLst>
                                    <p:cond delay="3000"/>
                                  </p:stCondLst>
                                  <p:childTnLst>
                                    <p:set>
                                      <p:cBhvr>
                                        <p:cTn id="11" dur="1" fill="hold">
                                          <p:stCondLst>
                                            <p:cond delay="0"/>
                                          </p:stCondLst>
                                        </p:cTn>
                                        <p:tgtEl>
                                          <p:spTgt spid="12"/>
                                        </p:tgtEl>
                                        <p:attrNameLst>
                                          <p:attrName>style.visibility</p:attrName>
                                        </p:attrNameLst>
                                      </p:cBhvr>
                                      <p:to>
                                        <p:strVal val="visible"/>
                                      </p:to>
                                    </p:set>
                                  </p:childTnLst>
                                </p:cTn>
                              </p:par>
                              <p:par>
                                <p:cTn id="12" presetID="1" presetClass="entr" presetSubtype="0" fill="hold" grpId="0" nodeType="withEffect">
                                  <p:stCondLst>
                                    <p:cond delay="3000"/>
                                  </p:stCondLst>
                                  <p:childTnLst>
                                    <p:set>
                                      <p:cBhvr>
                                        <p:cTn id="13"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25FD42E-700C-0864-FD35-2D8C72E30E46}"/>
              </a:ext>
            </a:extLst>
          </p:cNvPr>
          <p:cNvGraphicFramePr>
            <a:graphicFrameLocks noGrp="1"/>
          </p:cNvGraphicFramePr>
          <p:nvPr/>
        </p:nvGraphicFramePr>
        <p:xfrm>
          <a:off x="2281085" y="1022554"/>
          <a:ext cx="7325032" cy="4906294"/>
        </p:xfrm>
        <a:graphic>
          <a:graphicData uri="http://schemas.openxmlformats.org/drawingml/2006/table">
            <a:tbl>
              <a:tblPr firstRow="1" firstCol="1" bandRow="1">
                <a:effectLst>
                  <a:outerShdw blurRad="50800" dist="50800" dir="5400000" algn="ctr" rotWithShape="0">
                    <a:schemeClr val="tx1"/>
                  </a:outerShdw>
                </a:effectLst>
                <a:tableStyleId>{5C22544A-7EE6-4342-B048-85BDC9FD1C3A}</a:tableStyleId>
              </a:tblPr>
              <a:tblGrid>
                <a:gridCol w="1326124">
                  <a:extLst>
                    <a:ext uri="{9D8B030D-6E8A-4147-A177-3AD203B41FA5}">
                      <a16:colId xmlns:a16="http://schemas.microsoft.com/office/drawing/2014/main" val="48915297"/>
                    </a:ext>
                  </a:extLst>
                </a:gridCol>
                <a:gridCol w="2888944">
                  <a:extLst>
                    <a:ext uri="{9D8B030D-6E8A-4147-A177-3AD203B41FA5}">
                      <a16:colId xmlns:a16="http://schemas.microsoft.com/office/drawing/2014/main" val="3209046202"/>
                    </a:ext>
                  </a:extLst>
                </a:gridCol>
                <a:gridCol w="3109964">
                  <a:extLst>
                    <a:ext uri="{9D8B030D-6E8A-4147-A177-3AD203B41FA5}">
                      <a16:colId xmlns:a16="http://schemas.microsoft.com/office/drawing/2014/main" val="638556374"/>
                    </a:ext>
                  </a:extLst>
                </a:gridCol>
              </a:tblGrid>
              <a:tr h="994763">
                <a:tc gridSpan="3">
                  <a:txBody>
                    <a:bodyPr/>
                    <a:lstStyle/>
                    <a:p>
                      <a:pPr algn="ctr">
                        <a:lnSpc>
                          <a:spcPct val="107000"/>
                        </a:lnSpc>
                        <a:spcAft>
                          <a:spcPts val="800"/>
                        </a:spcAft>
                      </a:pPr>
                      <a:r>
                        <a:rPr lang="en-IN" sz="2000" dirty="0">
                          <a:effectLst/>
                        </a:rPr>
                        <a:t>Table of frequency for aluminium Plate before and after Modification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400585443"/>
                  </a:ext>
                </a:extLst>
              </a:tr>
              <a:tr h="994763">
                <a:tc>
                  <a:txBody>
                    <a:bodyPr/>
                    <a:lstStyle/>
                    <a:p>
                      <a:pPr algn="ctr">
                        <a:lnSpc>
                          <a:spcPct val="107000"/>
                        </a:lnSpc>
                        <a:spcAft>
                          <a:spcPts val="800"/>
                        </a:spcAft>
                      </a:pPr>
                      <a:r>
                        <a:rPr lang="en-IN" sz="2000" dirty="0">
                          <a:effectLst/>
                        </a:rPr>
                        <a:t>Mode</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2000" dirty="0">
                          <a:effectLst/>
                        </a:rPr>
                        <a:t>Aluminium plate</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2000" dirty="0">
                          <a:effectLst/>
                        </a:rPr>
                        <a:t>Modified aluminium plate</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14503877"/>
                  </a:ext>
                </a:extLst>
              </a:tr>
              <a:tr h="486128">
                <a:tc>
                  <a:txBody>
                    <a:bodyPr/>
                    <a:lstStyle/>
                    <a:p>
                      <a:pPr algn="ctr">
                        <a:lnSpc>
                          <a:spcPct val="107000"/>
                        </a:lnSpc>
                        <a:spcAft>
                          <a:spcPts val="800"/>
                        </a:spcAft>
                      </a:pPr>
                      <a:r>
                        <a:rPr lang="en-IN" sz="2000" b="1" dirty="0">
                          <a:effectLst/>
                        </a:rPr>
                        <a:t>1</a:t>
                      </a:r>
                      <a:endParaRPr lang="en-IN"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b="1" dirty="0">
                          <a:effectLst/>
                        </a:rPr>
                        <a:t>1899.93</a:t>
                      </a:r>
                      <a:endParaRPr lang="en-IN"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b="1">
                          <a:effectLst/>
                        </a:rPr>
                        <a:t>2161.44</a:t>
                      </a:r>
                      <a:endParaRPr lang="en-IN" sz="20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4699174"/>
                  </a:ext>
                </a:extLst>
              </a:tr>
              <a:tr h="486128">
                <a:tc>
                  <a:txBody>
                    <a:bodyPr/>
                    <a:lstStyle/>
                    <a:p>
                      <a:pPr algn="ctr">
                        <a:lnSpc>
                          <a:spcPct val="107000"/>
                        </a:lnSpc>
                        <a:spcAft>
                          <a:spcPts val="800"/>
                        </a:spcAft>
                      </a:pPr>
                      <a:r>
                        <a:rPr lang="en-IN" sz="2000" b="1">
                          <a:effectLst/>
                        </a:rPr>
                        <a:t>2</a:t>
                      </a:r>
                      <a:endParaRPr lang="en-IN" sz="20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b="1" dirty="0">
                          <a:effectLst/>
                        </a:rPr>
                        <a:t>3753.4</a:t>
                      </a:r>
                      <a:endParaRPr lang="en-IN"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b="1" dirty="0">
                          <a:effectLst/>
                        </a:rPr>
                        <a:t>2888.89</a:t>
                      </a:r>
                      <a:endParaRPr lang="en-IN"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45217376"/>
                  </a:ext>
                </a:extLst>
              </a:tr>
              <a:tr h="486128">
                <a:tc>
                  <a:txBody>
                    <a:bodyPr/>
                    <a:lstStyle/>
                    <a:p>
                      <a:pPr algn="ctr">
                        <a:lnSpc>
                          <a:spcPct val="107000"/>
                        </a:lnSpc>
                        <a:spcAft>
                          <a:spcPts val="800"/>
                        </a:spcAft>
                      </a:pPr>
                      <a:r>
                        <a:rPr lang="en-IN" sz="2000" b="1">
                          <a:effectLst/>
                        </a:rPr>
                        <a:t>3</a:t>
                      </a:r>
                      <a:endParaRPr lang="en-IN" sz="20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b="1" dirty="0">
                          <a:effectLst/>
                        </a:rPr>
                        <a:t>3753.4</a:t>
                      </a:r>
                      <a:endParaRPr lang="en-IN"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b="1" dirty="0">
                          <a:effectLst/>
                        </a:rPr>
                        <a:t>4588.13</a:t>
                      </a:r>
                      <a:endParaRPr lang="en-IN"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23476297"/>
                  </a:ext>
                </a:extLst>
              </a:tr>
              <a:tr h="486128">
                <a:tc>
                  <a:txBody>
                    <a:bodyPr/>
                    <a:lstStyle/>
                    <a:p>
                      <a:pPr algn="ctr">
                        <a:lnSpc>
                          <a:spcPct val="107000"/>
                        </a:lnSpc>
                        <a:spcAft>
                          <a:spcPts val="800"/>
                        </a:spcAft>
                      </a:pPr>
                      <a:r>
                        <a:rPr lang="en-IN" sz="2000" b="1">
                          <a:effectLst/>
                        </a:rPr>
                        <a:t>4</a:t>
                      </a:r>
                      <a:endParaRPr lang="en-IN" sz="20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b="1" dirty="0">
                          <a:effectLst/>
                        </a:rPr>
                        <a:t>5387.39</a:t>
                      </a:r>
                      <a:endParaRPr lang="en-IN"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b="1" dirty="0">
                          <a:effectLst/>
                        </a:rPr>
                        <a:t>4824.33</a:t>
                      </a:r>
                      <a:endParaRPr lang="en-IN"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12695027"/>
                  </a:ext>
                </a:extLst>
              </a:tr>
              <a:tr h="486128">
                <a:tc>
                  <a:txBody>
                    <a:bodyPr/>
                    <a:lstStyle/>
                    <a:p>
                      <a:pPr algn="ctr">
                        <a:lnSpc>
                          <a:spcPct val="107000"/>
                        </a:lnSpc>
                        <a:spcAft>
                          <a:spcPts val="800"/>
                        </a:spcAft>
                      </a:pPr>
                      <a:r>
                        <a:rPr lang="en-IN" sz="2000" b="1">
                          <a:effectLst/>
                        </a:rPr>
                        <a:t>5</a:t>
                      </a:r>
                      <a:endParaRPr lang="en-IN" sz="20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b="1" dirty="0">
                          <a:effectLst/>
                        </a:rPr>
                        <a:t>6449.93</a:t>
                      </a:r>
                      <a:endParaRPr lang="en-IN"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b="1" dirty="0">
                          <a:effectLst/>
                        </a:rPr>
                        <a:t>5238.39</a:t>
                      </a:r>
                      <a:endParaRPr lang="en-IN"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87030661"/>
                  </a:ext>
                </a:extLst>
              </a:tr>
              <a:tr h="486128">
                <a:tc>
                  <a:txBody>
                    <a:bodyPr/>
                    <a:lstStyle/>
                    <a:p>
                      <a:pPr algn="ctr">
                        <a:lnSpc>
                          <a:spcPct val="107000"/>
                        </a:lnSpc>
                        <a:spcAft>
                          <a:spcPts val="800"/>
                        </a:spcAft>
                      </a:pPr>
                      <a:r>
                        <a:rPr lang="en-IN" sz="2000" b="1">
                          <a:effectLst/>
                        </a:rPr>
                        <a:t>6</a:t>
                      </a:r>
                      <a:endParaRPr lang="en-IN" sz="20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b="1">
                          <a:effectLst/>
                        </a:rPr>
                        <a:t>6493.01</a:t>
                      </a:r>
                      <a:endParaRPr lang="en-IN" sz="20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b="1" dirty="0">
                          <a:effectLst/>
                        </a:rPr>
                        <a:t>5296.47</a:t>
                      </a:r>
                      <a:endParaRPr lang="en-IN"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87915064"/>
                  </a:ext>
                </a:extLst>
              </a:tr>
            </a:tbl>
          </a:graphicData>
        </a:graphic>
      </p:graphicFrame>
      <p:sp>
        <p:nvSpPr>
          <p:cNvPr id="4" name="Oval 3">
            <a:extLst>
              <a:ext uri="{FF2B5EF4-FFF2-40B4-BE49-F238E27FC236}">
                <a16:creationId xmlns:a16="http://schemas.microsoft.com/office/drawing/2014/main" id="{4798E2AD-9323-173A-06F5-4A75661BC93E}"/>
              </a:ext>
            </a:extLst>
          </p:cNvPr>
          <p:cNvSpPr/>
          <p:nvPr/>
        </p:nvSpPr>
        <p:spPr>
          <a:xfrm>
            <a:off x="3746091" y="3429000"/>
            <a:ext cx="5486400" cy="589936"/>
          </a:xfrm>
          <a:prstGeom prst="ellipse">
            <a:avLst/>
          </a:prstGeom>
          <a:noFill/>
          <a:ln w="3810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626997868"/>
      </p:ext>
    </p:extLst>
  </p:cSld>
  <p:clrMapOvr>
    <a:masterClrMapping/>
  </p:clrMapOvr>
  <p:transition spd="slow" advTm="1000">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3690DD-EE5D-1149-E852-946E9A3680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440" y="438538"/>
            <a:ext cx="10739120" cy="5943600"/>
          </a:xfrm>
          <a:prstGeom prst="rect">
            <a:avLst/>
          </a:prstGeom>
        </p:spPr>
      </p:pic>
    </p:spTree>
    <p:extLst>
      <p:ext uri="{BB962C8B-B14F-4D97-AF65-F5344CB8AC3E}">
        <p14:creationId xmlns:p14="http://schemas.microsoft.com/office/powerpoint/2010/main" val="7019919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hought Bubble: Cloud 2">
            <a:extLst>
              <a:ext uri="{FF2B5EF4-FFF2-40B4-BE49-F238E27FC236}">
                <a16:creationId xmlns:a16="http://schemas.microsoft.com/office/drawing/2014/main" id="{EC4E8564-E067-FE7A-E7F4-BBFF63025E0A}"/>
              </a:ext>
            </a:extLst>
          </p:cNvPr>
          <p:cNvSpPr/>
          <p:nvPr/>
        </p:nvSpPr>
        <p:spPr>
          <a:xfrm>
            <a:off x="1714898" y="76589"/>
            <a:ext cx="5230954" cy="2294296"/>
          </a:xfrm>
          <a:prstGeom prst="cloudCallout">
            <a:avLst>
              <a:gd name="adj1" fmla="val -27099"/>
              <a:gd name="adj2" fmla="val 1068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b="1" dirty="0"/>
          </a:p>
          <a:p>
            <a:r>
              <a:rPr lang="en-IN" b="1" dirty="0"/>
              <a:t>Why do we use this </a:t>
            </a:r>
            <a:r>
              <a:rPr lang="en-IN" b="1" dirty="0" err="1"/>
              <a:t>stiffner</a:t>
            </a:r>
            <a:r>
              <a:rPr lang="en-IN" b="1" dirty="0"/>
              <a:t> then?</a:t>
            </a:r>
          </a:p>
          <a:p>
            <a:r>
              <a:rPr lang="en-IN" b="1" dirty="0"/>
              <a:t>mass of plate is anyways increasing </a:t>
            </a:r>
          </a:p>
        </p:txBody>
      </p:sp>
      <p:pic>
        <p:nvPicPr>
          <p:cNvPr id="2" name="Picture 1" descr="Businessman shrugging">
            <a:extLst>
              <a:ext uri="{FF2B5EF4-FFF2-40B4-BE49-F238E27FC236}">
                <a16:creationId xmlns:a16="http://schemas.microsoft.com/office/drawing/2014/main" id="{DDCC8764-5D0F-FF8C-5AB8-2E0D530290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820" y="3043274"/>
            <a:ext cx="4232555" cy="9471895"/>
          </a:xfrm>
          <a:prstGeom prst="rect">
            <a:avLst/>
          </a:prstGeom>
        </p:spPr>
      </p:pic>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8C8F5C82-B88C-5933-EEA6-F5A4D658D02E}"/>
                  </a:ext>
                </a:extLst>
              </p:cNvPr>
              <p:cNvSpPr txBox="1"/>
              <p:nvPr/>
            </p:nvSpPr>
            <p:spPr>
              <a:xfrm>
                <a:off x="4413380" y="2537927"/>
                <a:ext cx="7287207" cy="3853491"/>
              </a:xfrm>
              <a:prstGeom prst="rect">
                <a:avLst/>
              </a:prstGeom>
              <a:noFill/>
            </p:spPr>
            <p:txBody>
              <a:bodyPr wrap="square" rtlCol="0">
                <a:spAutoFit/>
              </a:bodyPr>
              <a:lstStyle/>
              <a:p>
                <a:pPr algn="just">
                  <a:lnSpc>
                    <a:spcPct val="150000"/>
                  </a:lnSpc>
                </a:pPr>
                <a:r>
                  <a:rPr lang="en-US" dirty="0">
                    <a:latin typeface="Times New Roman" panose="02020603050405020304" pitchFamily="18" charset="0"/>
                    <a:ea typeface="Times New Roman" panose="02020603050405020304" pitchFamily="18" charset="0"/>
                  </a:rPr>
                  <a:t>T</a:t>
                </a:r>
                <a:r>
                  <a:rPr lang="en-US" dirty="0">
                    <a:effectLst/>
                    <a:latin typeface="Times New Roman" panose="02020603050405020304" pitchFamily="18" charset="0"/>
                    <a:ea typeface="Times New Roman" panose="02020603050405020304" pitchFamily="18" charset="0"/>
                  </a:rPr>
                  <a:t>he addition of three stiffener has increase the mass of system from 5.03 kg to 10.1 kg but is still less than 15.50 kg steel and is acceptable</a:t>
                </a:r>
                <a:endParaRPr lang="en-US" b="1" dirty="0">
                  <a:effectLst/>
                  <a:latin typeface="Times New Roman" panose="02020603050405020304" pitchFamily="18" charset="0"/>
                  <a:ea typeface="Times New Roman" panose="02020603050405020304" pitchFamily="18" charset="0"/>
                </a:endParaRPr>
              </a:p>
              <a:p>
                <a:pPr algn="just">
                  <a:lnSpc>
                    <a:spcPct val="150000"/>
                  </a:lnSpc>
                </a:pPr>
                <a:r>
                  <a:rPr lang="en-US" sz="1600" b="1" dirty="0">
                    <a:effectLst/>
                    <a:latin typeface="Times New Roman" panose="02020603050405020304" pitchFamily="18" charset="0"/>
                    <a:ea typeface="Times New Roman" panose="02020603050405020304" pitchFamily="18" charset="0"/>
                  </a:rPr>
                  <a:t>Amount of Material and Cost Saved </a:t>
                </a:r>
                <a:endParaRPr lang="en-IN" sz="16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Times New Roman" panose="02020603050405020304" pitchFamily="18" charset="0"/>
                    <a:ea typeface="Times New Roman" panose="02020603050405020304" pitchFamily="18" charset="0"/>
                  </a:rPr>
                  <a:t> Cost is directly proportional to material.</a:t>
                </a:r>
                <a:endParaRPr lang="en-IN" sz="18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Times New Roman" panose="02020603050405020304" pitchFamily="18" charset="0"/>
                    <a:ea typeface="Times New Roman" panose="02020603050405020304" pitchFamily="18" charset="0"/>
                  </a:rPr>
                  <a:t>                                   </a:t>
                </a:r>
                <a14:m>
                  <m:oMath xmlns:m="http://schemas.openxmlformats.org/officeDocument/2006/math">
                    <m:d>
                      <m:dPr>
                        <m:ctrlPr>
                          <a:rPr lang="en-IN" sz="1800" i="1">
                            <a:effectLst/>
                            <a:latin typeface="Cambria Math" panose="02040503050406030204" pitchFamily="18" charset="0"/>
                            <a:ea typeface="Times New Roman" panose="02020603050405020304" pitchFamily="18" charset="0"/>
                          </a:rPr>
                        </m:ctrlPr>
                      </m:dPr>
                      <m:e>
                        <m:f>
                          <m:fPr>
                            <m:ctrlPr>
                              <a:rPr lang="en-IN" sz="1800" i="1">
                                <a:effectLst/>
                                <a:latin typeface="Cambria Math" panose="02040503050406030204" pitchFamily="18" charset="0"/>
                                <a:ea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rPr>
                              <m:t>15.50−10.1</m:t>
                            </m:r>
                          </m:num>
                          <m:den>
                            <m:r>
                              <a:rPr lang="en-US" sz="1800" i="1">
                                <a:effectLst/>
                                <a:latin typeface="Cambria Math" panose="02040503050406030204" pitchFamily="18" charset="0"/>
                                <a:ea typeface="Times New Roman" panose="02020603050405020304" pitchFamily="18" charset="0"/>
                              </a:rPr>
                              <m:t>15.50</m:t>
                            </m:r>
                          </m:den>
                        </m:f>
                      </m:e>
                    </m:d>
                    <m:r>
                      <a:rPr lang="en-US" sz="1800" i="1">
                        <a:effectLst/>
                        <a:latin typeface="Cambria Math" panose="02040503050406030204" pitchFamily="18" charset="0"/>
                        <a:ea typeface="Times New Roman" panose="02020603050405020304" pitchFamily="18" charset="0"/>
                      </a:rPr>
                      <m:t>∗100=34.8 %</m:t>
                    </m:r>
                  </m:oMath>
                </a14:m>
                <a:endParaRPr lang="en-IN" sz="18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Times New Roman" panose="02020603050405020304" pitchFamily="18" charset="0"/>
                    <a:ea typeface="Times New Roman" panose="02020603050405020304" pitchFamily="18" charset="0"/>
                  </a:rPr>
                  <a:t>Hence about 35 % of cost is saved by using modified aluminum 2014 instead of steel.</a:t>
                </a:r>
                <a:endParaRPr lang="en-IN" sz="1800" dirty="0">
                  <a:effectLst/>
                  <a:latin typeface="Times New Roman" panose="02020603050405020304" pitchFamily="18" charset="0"/>
                  <a:ea typeface="Times New Roman" panose="02020603050405020304" pitchFamily="18" charset="0"/>
                </a:endParaRPr>
              </a:p>
              <a:p>
                <a:endParaRPr lang="en-IN" dirty="0"/>
              </a:p>
            </p:txBody>
          </p:sp>
        </mc:Choice>
        <mc:Fallback>
          <p:sp>
            <p:nvSpPr>
              <p:cNvPr id="4" name="TextBox 3">
                <a:extLst>
                  <a:ext uri="{FF2B5EF4-FFF2-40B4-BE49-F238E27FC236}">
                    <a16:creationId xmlns:a16="http://schemas.microsoft.com/office/drawing/2014/main" id="{8C8F5C82-B88C-5933-EEA6-F5A4D658D02E}"/>
                  </a:ext>
                </a:extLst>
              </p:cNvPr>
              <p:cNvSpPr txBox="1">
                <a:spLocks noRot="1" noChangeAspect="1" noMove="1" noResize="1" noEditPoints="1" noAdjustHandles="1" noChangeArrowheads="1" noChangeShapeType="1" noTextEdit="1"/>
              </p:cNvSpPr>
              <p:nvPr/>
            </p:nvSpPr>
            <p:spPr>
              <a:xfrm>
                <a:off x="4413380" y="2537927"/>
                <a:ext cx="7287207" cy="3853491"/>
              </a:xfrm>
              <a:prstGeom prst="rect">
                <a:avLst/>
              </a:prstGeom>
              <a:blipFill>
                <a:blip r:embed="rId3"/>
                <a:stretch>
                  <a:fillRect l="-753" r="-669"/>
                </a:stretch>
              </a:blipFill>
            </p:spPr>
            <p:txBody>
              <a:bodyPr/>
              <a:lstStyle/>
              <a:p>
                <a:r>
                  <a:rPr lang="en-IN">
                    <a:noFill/>
                  </a:rPr>
                  <a:t> </a:t>
                </a:r>
              </a:p>
            </p:txBody>
          </p:sp>
        </mc:Fallback>
      </mc:AlternateContent>
    </p:spTree>
    <p:extLst>
      <p:ext uri="{BB962C8B-B14F-4D97-AF65-F5344CB8AC3E}">
        <p14:creationId xmlns:p14="http://schemas.microsoft.com/office/powerpoint/2010/main" val="2422031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1A6B12-74B9-BC3B-38E6-03D4999A10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805" y="2089339"/>
            <a:ext cx="5770195" cy="3206561"/>
          </a:xfrm>
          <a:prstGeom prst="rect">
            <a:avLst/>
          </a:prstGeom>
        </p:spPr>
      </p:pic>
      <p:pic>
        <p:nvPicPr>
          <p:cNvPr id="5" name="Picture 4">
            <a:extLst>
              <a:ext uri="{FF2B5EF4-FFF2-40B4-BE49-F238E27FC236}">
                <a16:creationId xmlns:a16="http://schemas.microsoft.com/office/drawing/2014/main" id="{EB99B757-7A2D-694C-71F1-BF53F86DD5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8019" y="2089339"/>
            <a:ext cx="5750563" cy="3338067"/>
          </a:xfrm>
          <a:prstGeom prst="rect">
            <a:avLst/>
          </a:prstGeom>
        </p:spPr>
      </p:pic>
      <p:sp>
        <p:nvSpPr>
          <p:cNvPr id="4" name="TextBox 3">
            <a:extLst>
              <a:ext uri="{FF2B5EF4-FFF2-40B4-BE49-F238E27FC236}">
                <a16:creationId xmlns:a16="http://schemas.microsoft.com/office/drawing/2014/main" id="{F74C21C4-A718-C37C-038C-621EAF80AC3C}"/>
              </a:ext>
            </a:extLst>
          </p:cNvPr>
          <p:cNvSpPr txBox="1"/>
          <p:nvPr/>
        </p:nvSpPr>
        <p:spPr>
          <a:xfrm>
            <a:off x="426539" y="5511291"/>
            <a:ext cx="5367443" cy="369332"/>
          </a:xfrm>
          <a:prstGeom prst="rect">
            <a:avLst/>
          </a:prstGeom>
          <a:noFill/>
        </p:spPr>
        <p:txBody>
          <a:bodyPr wrap="square" rtlCol="0">
            <a:spAutoFit/>
          </a:bodyPr>
          <a:lstStyle/>
          <a:p>
            <a:r>
              <a:rPr lang="en-US" dirty="0"/>
              <a:t>Fig 9: Meshed modal of the Al plate with 3 </a:t>
            </a:r>
            <a:r>
              <a:rPr lang="en-US" dirty="0" err="1"/>
              <a:t>stiffner</a:t>
            </a:r>
            <a:endParaRPr lang="en-IN" dirty="0"/>
          </a:p>
        </p:txBody>
      </p:sp>
      <p:sp>
        <p:nvSpPr>
          <p:cNvPr id="6" name="TextBox 5">
            <a:extLst>
              <a:ext uri="{FF2B5EF4-FFF2-40B4-BE49-F238E27FC236}">
                <a16:creationId xmlns:a16="http://schemas.microsoft.com/office/drawing/2014/main" id="{E2E872C1-C8CB-9BC0-8C5B-91A4E7CE88CF}"/>
              </a:ext>
            </a:extLst>
          </p:cNvPr>
          <p:cNvSpPr txBox="1"/>
          <p:nvPr/>
        </p:nvSpPr>
        <p:spPr>
          <a:xfrm>
            <a:off x="6398019" y="5511291"/>
            <a:ext cx="5367443" cy="369332"/>
          </a:xfrm>
          <a:prstGeom prst="rect">
            <a:avLst/>
          </a:prstGeom>
          <a:noFill/>
        </p:spPr>
        <p:txBody>
          <a:bodyPr wrap="square" rtlCol="0">
            <a:spAutoFit/>
          </a:bodyPr>
          <a:lstStyle/>
          <a:p>
            <a:r>
              <a:rPr lang="en-US" dirty="0"/>
              <a:t>Fig 10: first mode shape of the Al plate with 3 </a:t>
            </a:r>
            <a:r>
              <a:rPr lang="en-US" dirty="0" err="1"/>
              <a:t>stiffner</a:t>
            </a:r>
            <a:endParaRPr lang="en-IN" dirty="0"/>
          </a:p>
        </p:txBody>
      </p:sp>
      <p:sp>
        <p:nvSpPr>
          <p:cNvPr id="7" name="TextBox 6">
            <a:extLst>
              <a:ext uri="{FF2B5EF4-FFF2-40B4-BE49-F238E27FC236}">
                <a16:creationId xmlns:a16="http://schemas.microsoft.com/office/drawing/2014/main" id="{67A38304-1ED2-BD9F-11ED-C0B189263CFB}"/>
              </a:ext>
            </a:extLst>
          </p:cNvPr>
          <p:cNvSpPr txBox="1"/>
          <p:nvPr/>
        </p:nvSpPr>
        <p:spPr>
          <a:xfrm>
            <a:off x="426539" y="977377"/>
            <a:ext cx="7448550" cy="461665"/>
          </a:xfrm>
          <a:prstGeom prst="rect">
            <a:avLst/>
          </a:prstGeom>
          <a:noFill/>
        </p:spPr>
        <p:txBody>
          <a:bodyPr wrap="square">
            <a:spAutoFit/>
          </a:bodyPr>
          <a:lstStyle/>
          <a:p>
            <a:r>
              <a:rPr lang="en-IN" sz="2400" b="1" dirty="0">
                <a:solidFill>
                  <a:schemeClr val="tx1">
                    <a:lumMod val="85000"/>
                  </a:schemeClr>
                </a:solidFill>
              </a:rPr>
              <a:t>Modified plate with 3 </a:t>
            </a:r>
            <a:r>
              <a:rPr lang="en-IN" sz="2400" b="1" dirty="0" err="1">
                <a:solidFill>
                  <a:schemeClr val="tx1">
                    <a:lumMod val="85000"/>
                  </a:schemeClr>
                </a:solidFill>
              </a:rPr>
              <a:t>stiffner</a:t>
            </a:r>
            <a:r>
              <a:rPr lang="en-IN" sz="2400" b="1" dirty="0">
                <a:solidFill>
                  <a:schemeClr val="tx1">
                    <a:lumMod val="85000"/>
                  </a:schemeClr>
                </a:solidFill>
              </a:rPr>
              <a:t> </a:t>
            </a:r>
          </a:p>
        </p:txBody>
      </p:sp>
    </p:spTree>
    <p:extLst>
      <p:ext uri="{BB962C8B-B14F-4D97-AF65-F5344CB8AC3E}">
        <p14:creationId xmlns:p14="http://schemas.microsoft.com/office/powerpoint/2010/main" val="30951157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BC3A6B-598A-E3A0-1A86-774D2D2EC9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9228" y="275305"/>
            <a:ext cx="4924779" cy="3124199"/>
          </a:xfrm>
          <a:prstGeom prst="rect">
            <a:avLst/>
          </a:prstGeom>
        </p:spPr>
      </p:pic>
      <p:pic>
        <p:nvPicPr>
          <p:cNvPr id="5" name="Picture 4">
            <a:extLst>
              <a:ext uri="{FF2B5EF4-FFF2-40B4-BE49-F238E27FC236}">
                <a16:creationId xmlns:a16="http://schemas.microsoft.com/office/drawing/2014/main" id="{5C3F6DDA-9A74-9286-058C-ABC89E11DA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3851" y="2150184"/>
            <a:ext cx="5952440" cy="3608438"/>
          </a:xfrm>
          <a:prstGeom prst="rect">
            <a:avLst/>
          </a:prstGeom>
        </p:spPr>
      </p:pic>
      <p:sp>
        <p:nvSpPr>
          <p:cNvPr id="2" name="TextBox 1">
            <a:extLst>
              <a:ext uri="{FF2B5EF4-FFF2-40B4-BE49-F238E27FC236}">
                <a16:creationId xmlns:a16="http://schemas.microsoft.com/office/drawing/2014/main" id="{27179E4D-8B45-705B-4335-4C30EE380BDC}"/>
              </a:ext>
            </a:extLst>
          </p:cNvPr>
          <p:cNvSpPr txBox="1"/>
          <p:nvPr/>
        </p:nvSpPr>
        <p:spPr>
          <a:xfrm>
            <a:off x="395709" y="3458497"/>
            <a:ext cx="5367443" cy="369332"/>
          </a:xfrm>
          <a:prstGeom prst="rect">
            <a:avLst/>
          </a:prstGeom>
          <a:noFill/>
        </p:spPr>
        <p:txBody>
          <a:bodyPr wrap="square" rtlCol="0">
            <a:spAutoFit/>
          </a:bodyPr>
          <a:lstStyle/>
          <a:p>
            <a:r>
              <a:rPr lang="en-US" dirty="0"/>
              <a:t>Fig 11: first mode of </a:t>
            </a:r>
            <a:r>
              <a:rPr lang="en-US" dirty="0" err="1"/>
              <a:t>viberation</a:t>
            </a:r>
            <a:r>
              <a:rPr lang="en-US" dirty="0"/>
              <a:t> in NX Nastran</a:t>
            </a:r>
            <a:endParaRPr lang="en-IN" dirty="0"/>
          </a:p>
        </p:txBody>
      </p:sp>
      <p:sp>
        <p:nvSpPr>
          <p:cNvPr id="4" name="TextBox 3">
            <a:extLst>
              <a:ext uri="{FF2B5EF4-FFF2-40B4-BE49-F238E27FC236}">
                <a16:creationId xmlns:a16="http://schemas.microsoft.com/office/drawing/2014/main" id="{08E9528C-D684-0E91-86FE-9033C7406F16}"/>
              </a:ext>
            </a:extLst>
          </p:cNvPr>
          <p:cNvSpPr txBox="1"/>
          <p:nvPr/>
        </p:nvSpPr>
        <p:spPr>
          <a:xfrm>
            <a:off x="5843851" y="5837902"/>
            <a:ext cx="5367443" cy="369332"/>
          </a:xfrm>
          <a:prstGeom prst="rect">
            <a:avLst/>
          </a:prstGeom>
          <a:noFill/>
        </p:spPr>
        <p:txBody>
          <a:bodyPr wrap="square" rtlCol="0">
            <a:spAutoFit/>
          </a:bodyPr>
          <a:lstStyle/>
          <a:p>
            <a:r>
              <a:rPr lang="en-US" dirty="0"/>
              <a:t>Fig 12: second mode of </a:t>
            </a:r>
            <a:r>
              <a:rPr lang="en-US" dirty="0" err="1"/>
              <a:t>viberation</a:t>
            </a:r>
            <a:r>
              <a:rPr lang="en-US" dirty="0"/>
              <a:t> in NX Nastran</a:t>
            </a:r>
            <a:endParaRPr lang="en-IN" dirty="0"/>
          </a:p>
        </p:txBody>
      </p:sp>
    </p:spTree>
    <p:extLst>
      <p:ext uri="{BB962C8B-B14F-4D97-AF65-F5344CB8AC3E}">
        <p14:creationId xmlns:p14="http://schemas.microsoft.com/office/powerpoint/2010/main" val="3485545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B4C8C4-6F21-CA66-8854-1A09288884E7}"/>
              </a:ext>
            </a:extLst>
          </p:cNvPr>
          <p:cNvPicPr>
            <a:picLocks noChangeAspect="1"/>
          </p:cNvPicPr>
          <p:nvPr/>
        </p:nvPicPr>
        <p:blipFill>
          <a:blip r:embed="rId2"/>
          <a:stretch>
            <a:fillRect/>
          </a:stretch>
        </p:blipFill>
        <p:spPr>
          <a:xfrm>
            <a:off x="406479" y="2153138"/>
            <a:ext cx="5308714" cy="2704123"/>
          </a:xfrm>
          <a:prstGeom prst="rect">
            <a:avLst/>
          </a:prstGeom>
        </p:spPr>
      </p:pic>
      <p:pic>
        <p:nvPicPr>
          <p:cNvPr id="3" name="Picture 2">
            <a:extLst>
              <a:ext uri="{FF2B5EF4-FFF2-40B4-BE49-F238E27FC236}">
                <a16:creationId xmlns:a16="http://schemas.microsoft.com/office/drawing/2014/main" id="{FDDA9570-6AEA-4027-6809-270C6E2169B0}"/>
              </a:ext>
            </a:extLst>
          </p:cNvPr>
          <p:cNvPicPr>
            <a:picLocks noChangeAspect="1"/>
          </p:cNvPicPr>
          <p:nvPr/>
        </p:nvPicPr>
        <p:blipFill>
          <a:blip r:embed="rId3"/>
          <a:stretch>
            <a:fillRect/>
          </a:stretch>
        </p:blipFill>
        <p:spPr>
          <a:xfrm>
            <a:off x="6391084" y="2153138"/>
            <a:ext cx="5308715" cy="2704123"/>
          </a:xfrm>
          <a:prstGeom prst="rect">
            <a:avLst/>
          </a:prstGeom>
        </p:spPr>
      </p:pic>
      <p:sp>
        <p:nvSpPr>
          <p:cNvPr id="4" name="TextBox 3">
            <a:extLst>
              <a:ext uri="{FF2B5EF4-FFF2-40B4-BE49-F238E27FC236}">
                <a16:creationId xmlns:a16="http://schemas.microsoft.com/office/drawing/2014/main" id="{BD662E6E-CF72-3CB2-BB87-071FC17E3D87}"/>
              </a:ext>
            </a:extLst>
          </p:cNvPr>
          <p:cNvSpPr txBox="1"/>
          <p:nvPr/>
        </p:nvSpPr>
        <p:spPr>
          <a:xfrm>
            <a:off x="279536" y="4965727"/>
            <a:ext cx="5734050" cy="369332"/>
          </a:xfrm>
          <a:prstGeom prst="rect">
            <a:avLst/>
          </a:prstGeom>
          <a:noFill/>
        </p:spPr>
        <p:txBody>
          <a:bodyPr wrap="square">
            <a:spAutoFit/>
          </a:bodyPr>
          <a:lstStyle/>
          <a:p>
            <a:r>
              <a:rPr lang="en-US" dirty="0"/>
              <a:t>Fig 11: CAD model of Al plate with 2 </a:t>
            </a:r>
            <a:r>
              <a:rPr lang="en-US" dirty="0" err="1"/>
              <a:t>stiffner</a:t>
            </a:r>
            <a:r>
              <a:rPr lang="en-US" dirty="0"/>
              <a:t> in NX NASTRAN</a:t>
            </a:r>
            <a:endParaRPr lang="en-IN" dirty="0"/>
          </a:p>
        </p:txBody>
      </p:sp>
      <p:sp>
        <p:nvSpPr>
          <p:cNvPr id="5" name="TextBox 4">
            <a:extLst>
              <a:ext uri="{FF2B5EF4-FFF2-40B4-BE49-F238E27FC236}">
                <a16:creationId xmlns:a16="http://schemas.microsoft.com/office/drawing/2014/main" id="{D3AC2FC7-5548-4D1E-E97C-71FBD48094B4}"/>
              </a:ext>
            </a:extLst>
          </p:cNvPr>
          <p:cNvSpPr txBox="1"/>
          <p:nvPr/>
        </p:nvSpPr>
        <p:spPr>
          <a:xfrm>
            <a:off x="6372225" y="4965727"/>
            <a:ext cx="6234112" cy="369332"/>
          </a:xfrm>
          <a:prstGeom prst="rect">
            <a:avLst/>
          </a:prstGeom>
          <a:noFill/>
        </p:spPr>
        <p:txBody>
          <a:bodyPr wrap="square">
            <a:spAutoFit/>
          </a:bodyPr>
          <a:lstStyle/>
          <a:p>
            <a:r>
              <a:rPr lang="en-US" dirty="0"/>
              <a:t>Fig 12: first mode of </a:t>
            </a:r>
            <a:r>
              <a:rPr lang="en-US" dirty="0" err="1"/>
              <a:t>viberation</a:t>
            </a:r>
            <a:r>
              <a:rPr lang="en-US" dirty="0"/>
              <a:t> of  Al plate with 2 </a:t>
            </a:r>
            <a:r>
              <a:rPr lang="en-US" dirty="0" err="1"/>
              <a:t>stiffner</a:t>
            </a:r>
            <a:endParaRPr lang="en-IN" dirty="0"/>
          </a:p>
        </p:txBody>
      </p:sp>
      <p:sp>
        <p:nvSpPr>
          <p:cNvPr id="7" name="TextBox 6">
            <a:extLst>
              <a:ext uri="{FF2B5EF4-FFF2-40B4-BE49-F238E27FC236}">
                <a16:creationId xmlns:a16="http://schemas.microsoft.com/office/drawing/2014/main" id="{EB0DB4D1-E334-E4EB-6CF8-905FF03694CA}"/>
              </a:ext>
            </a:extLst>
          </p:cNvPr>
          <p:cNvSpPr txBox="1"/>
          <p:nvPr/>
        </p:nvSpPr>
        <p:spPr>
          <a:xfrm>
            <a:off x="406479" y="1153609"/>
            <a:ext cx="6300786" cy="461665"/>
          </a:xfrm>
          <a:prstGeom prst="rect">
            <a:avLst/>
          </a:prstGeom>
          <a:noFill/>
        </p:spPr>
        <p:txBody>
          <a:bodyPr wrap="square">
            <a:spAutoFit/>
          </a:bodyPr>
          <a:lstStyle/>
          <a:p>
            <a:r>
              <a:rPr lang="en-IN" sz="2400" b="1" dirty="0">
                <a:solidFill>
                  <a:schemeClr val="tx1">
                    <a:lumMod val="85000"/>
                  </a:schemeClr>
                </a:solidFill>
              </a:rPr>
              <a:t>Modified plate with 2 </a:t>
            </a:r>
            <a:r>
              <a:rPr lang="en-IN" sz="2400" b="1" dirty="0" err="1">
                <a:solidFill>
                  <a:schemeClr val="tx1">
                    <a:lumMod val="85000"/>
                  </a:schemeClr>
                </a:solidFill>
              </a:rPr>
              <a:t>stiffner</a:t>
            </a:r>
            <a:r>
              <a:rPr lang="en-IN" sz="2400" b="1" dirty="0">
                <a:solidFill>
                  <a:schemeClr val="tx1">
                    <a:lumMod val="85000"/>
                  </a:schemeClr>
                </a:solidFill>
              </a:rPr>
              <a:t> </a:t>
            </a:r>
          </a:p>
        </p:txBody>
      </p:sp>
    </p:spTree>
    <p:extLst>
      <p:ext uri="{BB962C8B-B14F-4D97-AF65-F5344CB8AC3E}">
        <p14:creationId xmlns:p14="http://schemas.microsoft.com/office/powerpoint/2010/main" val="4248723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530A7E-5E7B-D9A5-06C1-EC577DA19414}"/>
              </a:ext>
            </a:extLst>
          </p:cNvPr>
          <p:cNvPicPr>
            <a:picLocks noChangeAspect="1"/>
          </p:cNvPicPr>
          <p:nvPr/>
        </p:nvPicPr>
        <p:blipFill>
          <a:blip r:embed="rId2"/>
          <a:stretch>
            <a:fillRect/>
          </a:stretch>
        </p:blipFill>
        <p:spPr>
          <a:xfrm>
            <a:off x="920535" y="2268841"/>
            <a:ext cx="5023066" cy="2614905"/>
          </a:xfrm>
          <a:prstGeom prst="rect">
            <a:avLst/>
          </a:prstGeom>
        </p:spPr>
      </p:pic>
      <p:pic>
        <p:nvPicPr>
          <p:cNvPr id="3" name="Picture 2">
            <a:extLst>
              <a:ext uri="{FF2B5EF4-FFF2-40B4-BE49-F238E27FC236}">
                <a16:creationId xmlns:a16="http://schemas.microsoft.com/office/drawing/2014/main" id="{39DD9F4D-9056-1D89-32C1-104AD34ECEA8}"/>
              </a:ext>
            </a:extLst>
          </p:cNvPr>
          <p:cNvPicPr>
            <a:picLocks noChangeAspect="1"/>
          </p:cNvPicPr>
          <p:nvPr/>
        </p:nvPicPr>
        <p:blipFill>
          <a:blip r:embed="rId3"/>
          <a:stretch>
            <a:fillRect/>
          </a:stretch>
        </p:blipFill>
        <p:spPr>
          <a:xfrm>
            <a:off x="6814901" y="2268841"/>
            <a:ext cx="5063009" cy="2614905"/>
          </a:xfrm>
          <a:prstGeom prst="rect">
            <a:avLst/>
          </a:prstGeom>
        </p:spPr>
      </p:pic>
      <p:sp>
        <p:nvSpPr>
          <p:cNvPr id="4" name="TextBox 3">
            <a:extLst>
              <a:ext uri="{FF2B5EF4-FFF2-40B4-BE49-F238E27FC236}">
                <a16:creationId xmlns:a16="http://schemas.microsoft.com/office/drawing/2014/main" id="{1ED7C58F-1718-4B47-1ECF-68CED679AF4B}"/>
              </a:ext>
            </a:extLst>
          </p:cNvPr>
          <p:cNvSpPr txBox="1"/>
          <p:nvPr/>
        </p:nvSpPr>
        <p:spPr>
          <a:xfrm>
            <a:off x="644604" y="5038340"/>
            <a:ext cx="6096000" cy="369332"/>
          </a:xfrm>
          <a:prstGeom prst="rect">
            <a:avLst/>
          </a:prstGeom>
          <a:noFill/>
        </p:spPr>
        <p:txBody>
          <a:bodyPr wrap="square">
            <a:spAutoFit/>
          </a:bodyPr>
          <a:lstStyle/>
          <a:p>
            <a:r>
              <a:rPr lang="en-US" dirty="0"/>
              <a:t>Fig 13: CAD model of Al plate with 7 </a:t>
            </a:r>
            <a:r>
              <a:rPr lang="en-US" dirty="0" err="1"/>
              <a:t>stiffner</a:t>
            </a:r>
            <a:r>
              <a:rPr lang="en-US" dirty="0"/>
              <a:t> in NX NASTRAN</a:t>
            </a:r>
            <a:endParaRPr lang="en-IN" dirty="0"/>
          </a:p>
        </p:txBody>
      </p:sp>
      <p:sp>
        <p:nvSpPr>
          <p:cNvPr id="5" name="TextBox 4">
            <a:extLst>
              <a:ext uri="{FF2B5EF4-FFF2-40B4-BE49-F238E27FC236}">
                <a16:creationId xmlns:a16="http://schemas.microsoft.com/office/drawing/2014/main" id="{11C0A530-76CE-DCC2-110E-A11B1A3D92B4}"/>
              </a:ext>
            </a:extLst>
          </p:cNvPr>
          <p:cNvSpPr txBox="1"/>
          <p:nvPr/>
        </p:nvSpPr>
        <p:spPr>
          <a:xfrm>
            <a:off x="6591300" y="5038340"/>
            <a:ext cx="6234112" cy="369332"/>
          </a:xfrm>
          <a:prstGeom prst="rect">
            <a:avLst/>
          </a:prstGeom>
          <a:noFill/>
        </p:spPr>
        <p:txBody>
          <a:bodyPr wrap="square">
            <a:spAutoFit/>
          </a:bodyPr>
          <a:lstStyle/>
          <a:p>
            <a:r>
              <a:rPr lang="en-US" dirty="0"/>
              <a:t>Fig 14: second mode of </a:t>
            </a:r>
            <a:r>
              <a:rPr lang="en-US" dirty="0" err="1"/>
              <a:t>viberation</a:t>
            </a:r>
            <a:r>
              <a:rPr lang="en-US" dirty="0"/>
              <a:t> of plate with 7 </a:t>
            </a:r>
            <a:r>
              <a:rPr lang="en-US" dirty="0" err="1"/>
              <a:t>stiffner</a:t>
            </a:r>
            <a:endParaRPr lang="en-IN" dirty="0"/>
          </a:p>
        </p:txBody>
      </p:sp>
      <p:sp>
        <p:nvSpPr>
          <p:cNvPr id="6" name="TextBox 5">
            <a:extLst>
              <a:ext uri="{FF2B5EF4-FFF2-40B4-BE49-F238E27FC236}">
                <a16:creationId xmlns:a16="http://schemas.microsoft.com/office/drawing/2014/main" id="{A3DB6676-82C1-CE39-F625-399DB37E11CB}"/>
              </a:ext>
            </a:extLst>
          </p:cNvPr>
          <p:cNvSpPr txBox="1"/>
          <p:nvPr/>
        </p:nvSpPr>
        <p:spPr>
          <a:xfrm>
            <a:off x="825579" y="1219495"/>
            <a:ext cx="6300786" cy="461665"/>
          </a:xfrm>
          <a:prstGeom prst="rect">
            <a:avLst/>
          </a:prstGeom>
          <a:noFill/>
        </p:spPr>
        <p:txBody>
          <a:bodyPr wrap="square">
            <a:spAutoFit/>
          </a:bodyPr>
          <a:lstStyle/>
          <a:p>
            <a:r>
              <a:rPr lang="en-IN" sz="2400" b="1" dirty="0">
                <a:solidFill>
                  <a:schemeClr val="tx1">
                    <a:lumMod val="85000"/>
                  </a:schemeClr>
                </a:solidFill>
              </a:rPr>
              <a:t>Modified plate with 7 </a:t>
            </a:r>
            <a:r>
              <a:rPr lang="en-IN" sz="2400" b="1" dirty="0" err="1">
                <a:solidFill>
                  <a:schemeClr val="tx1">
                    <a:lumMod val="85000"/>
                  </a:schemeClr>
                </a:solidFill>
              </a:rPr>
              <a:t>stiffner</a:t>
            </a:r>
            <a:r>
              <a:rPr lang="en-IN" sz="2400" b="1" dirty="0">
                <a:solidFill>
                  <a:schemeClr val="tx1">
                    <a:lumMod val="85000"/>
                  </a:schemeClr>
                </a:solidFill>
              </a:rPr>
              <a:t> </a:t>
            </a:r>
          </a:p>
        </p:txBody>
      </p:sp>
    </p:spTree>
    <p:extLst>
      <p:ext uri="{BB962C8B-B14F-4D97-AF65-F5344CB8AC3E}">
        <p14:creationId xmlns:p14="http://schemas.microsoft.com/office/powerpoint/2010/main" val="806322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72520"/>
            <a:ext cx="10058400" cy="846161"/>
          </a:xfrm>
        </p:spPr>
        <p:txBody>
          <a:bodyPr/>
          <a:lstStyle/>
          <a:p>
            <a:pPr algn="ctr"/>
            <a:r>
              <a:rPr lang="en-IN" b="1" dirty="0"/>
              <a:t>FORMULATION</a:t>
            </a:r>
          </a:p>
        </p:txBody>
      </p:sp>
      <p:sp>
        <p:nvSpPr>
          <p:cNvPr id="3" name="Content Placeholder 2"/>
          <p:cNvSpPr>
            <a:spLocks noGrp="1"/>
          </p:cNvSpPr>
          <p:nvPr>
            <p:ph idx="1"/>
          </p:nvPr>
        </p:nvSpPr>
        <p:spPr>
          <a:xfrm>
            <a:off x="517250" y="1248770"/>
            <a:ext cx="11151586" cy="4602295"/>
          </a:xfrm>
        </p:spPr>
        <p:txBody>
          <a:bodyPr/>
          <a:lstStyle/>
          <a:p>
            <a:pPr algn="just"/>
            <a:r>
              <a:rPr lang="en-IN" sz="2400" dirty="0"/>
              <a:t>We have considered a plate of length ‘a’ , width ‘b’ , and thickness ‘h’ , having Young’s modulus of elasticity ‘E’ , Poisson's ratio ‘</a:t>
            </a:r>
            <a:r>
              <a:rPr lang="el-GR" sz="2400" dirty="0"/>
              <a:t>ν</a:t>
            </a:r>
            <a:r>
              <a:rPr lang="en-IN" sz="2400" dirty="0"/>
              <a:t>’ , and mass density ‘</a:t>
            </a:r>
            <a:r>
              <a:rPr lang="el-GR" sz="2400" dirty="0"/>
              <a:t>ρ</a:t>
            </a:r>
            <a:r>
              <a:rPr lang="en-IN" sz="2400" dirty="0"/>
              <a:t>’.</a:t>
            </a:r>
          </a:p>
          <a:p>
            <a:pPr algn="just"/>
            <a:r>
              <a:rPr lang="en-IN" sz="2400" dirty="0"/>
              <a:t>Also, we have considered two cases of simply supported-simply supported (SS-SS) and clamped-clamped: clamped-clamped (CC-CC) boundary conditions for the plates in the xy-plane</a:t>
            </a:r>
            <a:r>
              <a:rPr lang="en-IN" dirty="0"/>
              <a:t>.</a:t>
            </a:r>
          </a:p>
          <a:p>
            <a:pPr algn="just"/>
            <a:endParaRPr lang="en-IN" dirty="0"/>
          </a:p>
          <a:p>
            <a:endParaRPr lang="en-IN" dirty="0"/>
          </a:p>
          <a:p>
            <a:endParaRPr lang="en-IN" dirty="0"/>
          </a:p>
          <a:p>
            <a:endParaRPr lang="en-IN" dirty="0"/>
          </a:p>
          <a:p>
            <a:endParaRPr lang="en-IN" dirty="0"/>
          </a:p>
          <a:p>
            <a:endParaRPr lang="en-IN" dirty="0"/>
          </a:p>
        </p:txBody>
      </p:sp>
      <p:pic>
        <p:nvPicPr>
          <p:cNvPr id="6" name="Picture 5"/>
          <p:cNvPicPr>
            <a:picLocks noChangeAspect="1"/>
          </p:cNvPicPr>
          <p:nvPr/>
        </p:nvPicPr>
        <p:blipFill>
          <a:blip r:embed="rId2"/>
          <a:stretch>
            <a:fillRect/>
          </a:stretch>
        </p:blipFill>
        <p:spPr>
          <a:xfrm>
            <a:off x="1888849" y="3530291"/>
            <a:ext cx="3289641" cy="2209028"/>
          </a:xfrm>
          <a:prstGeom prst="rect">
            <a:avLst/>
          </a:prstGeom>
          <a:effectLst>
            <a:reflection stA="0" endPos="65000" dist="50800" dir="5400000" sy="-100000" algn="bl" rotWithShape="0"/>
          </a:effectLst>
        </p:spPr>
      </p:pic>
      <p:pic>
        <p:nvPicPr>
          <p:cNvPr id="7" name="Picture 6"/>
          <p:cNvPicPr>
            <a:picLocks noChangeAspect="1"/>
          </p:cNvPicPr>
          <p:nvPr/>
        </p:nvPicPr>
        <p:blipFill>
          <a:blip r:embed="rId3"/>
          <a:stretch>
            <a:fillRect/>
          </a:stretch>
        </p:blipFill>
        <p:spPr>
          <a:xfrm>
            <a:off x="7013512" y="3566334"/>
            <a:ext cx="3406994" cy="2172985"/>
          </a:xfrm>
          <a:prstGeom prst="rect">
            <a:avLst/>
          </a:prstGeom>
        </p:spPr>
      </p:pic>
      <p:sp>
        <p:nvSpPr>
          <p:cNvPr id="8" name="TextBox 7"/>
          <p:cNvSpPr txBox="1"/>
          <p:nvPr/>
        </p:nvSpPr>
        <p:spPr>
          <a:xfrm>
            <a:off x="2606905" y="5959933"/>
            <a:ext cx="1931131" cy="369332"/>
          </a:xfrm>
          <a:prstGeom prst="rect">
            <a:avLst/>
          </a:prstGeom>
          <a:noFill/>
        </p:spPr>
        <p:txBody>
          <a:bodyPr wrap="square" rtlCol="0">
            <a:spAutoFit/>
          </a:bodyPr>
          <a:lstStyle/>
          <a:p>
            <a:r>
              <a:rPr lang="en-IN" b="1" dirty="0"/>
              <a:t>Fig 1</a:t>
            </a:r>
            <a:r>
              <a:rPr lang="en-IN" dirty="0"/>
              <a:t> :- SS-SS plate</a:t>
            </a:r>
          </a:p>
        </p:txBody>
      </p:sp>
      <p:sp>
        <p:nvSpPr>
          <p:cNvPr id="9" name="TextBox 8"/>
          <p:cNvSpPr txBox="1"/>
          <p:nvPr/>
        </p:nvSpPr>
        <p:spPr>
          <a:xfrm>
            <a:off x="7739722" y="5821433"/>
            <a:ext cx="1954574" cy="646331"/>
          </a:xfrm>
          <a:prstGeom prst="rect">
            <a:avLst/>
          </a:prstGeom>
          <a:noFill/>
        </p:spPr>
        <p:txBody>
          <a:bodyPr wrap="none" rtlCol="0">
            <a:spAutoFit/>
          </a:bodyPr>
          <a:lstStyle/>
          <a:p>
            <a:r>
              <a:rPr lang="en-IN" b="1" dirty="0"/>
              <a:t>Fig 2</a:t>
            </a:r>
            <a:r>
              <a:rPr lang="en-IN" dirty="0"/>
              <a:t> :- CC-CC plate</a:t>
            </a:r>
          </a:p>
          <a:p>
            <a:endParaRPr lang="en-IN" dirty="0"/>
          </a:p>
        </p:txBody>
      </p:sp>
    </p:spTree>
    <p:extLst>
      <p:ext uri="{BB962C8B-B14F-4D97-AF65-F5344CB8AC3E}">
        <p14:creationId xmlns:p14="http://schemas.microsoft.com/office/powerpoint/2010/main" val="1989653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A80F3A8-BBC6-ACCB-F6E1-5FC958940DD1}"/>
              </a:ext>
            </a:extLst>
          </p:cNvPr>
          <p:cNvGraphicFramePr>
            <a:graphicFrameLocks noGrp="1"/>
          </p:cNvGraphicFramePr>
          <p:nvPr>
            <p:extLst>
              <p:ext uri="{D42A27DB-BD31-4B8C-83A1-F6EECF244321}">
                <p14:modId xmlns:p14="http://schemas.microsoft.com/office/powerpoint/2010/main" val="101080722"/>
              </p:ext>
            </p:extLst>
          </p:nvPr>
        </p:nvGraphicFramePr>
        <p:xfrm>
          <a:off x="895350" y="1057275"/>
          <a:ext cx="6857999" cy="4529614"/>
        </p:xfrm>
        <a:graphic>
          <a:graphicData uri="http://schemas.openxmlformats.org/drawingml/2006/table">
            <a:tbl>
              <a:tblPr firstRow="1" firstCol="1" bandRow="1">
                <a:tableStyleId>{EB9631B5-78F2-41C9-869B-9F39066F8104}</a:tableStyleId>
              </a:tblPr>
              <a:tblGrid>
                <a:gridCol w="1255876">
                  <a:extLst>
                    <a:ext uri="{9D8B030D-6E8A-4147-A177-3AD203B41FA5}">
                      <a16:colId xmlns:a16="http://schemas.microsoft.com/office/drawing/2014/main" val="2373606514"/>
                    </a:ext>
                  </a:extLst>
                </a:gridCol>
                <a:gridCol w="2697858">
                  <a:extLst>
                    <a:ext uri="{9D8B030D-6E8A-4147-A177-3AD203B41FA5}">
                      <a16:colId xmlns:a16="http://schemas.microsoft.com/office/drawing/2014/main" val="2781692897"/>
                    </a:ext>
                  </a:extLst>
                </a:gridCol>
                <a:gridCol w="2904265">
                  <a:extLst>
                    <a:ext uri="{9D8B030D-6E8A-4147-A177-3AD203B41FA5}">
                      <a16:colId xmlns:a16="http://schemas.microsoft.com/office/drawing/2014/main" val="2345226350"/>
                    </a:ext>
                  </a:extLst>
                </a:gridCol>
              </a:tblGrid>
              <a:tr h="811752">
                <a:tc gridSpan="3">
                  <a:txBody>
                    <a:bodyPr/>
                    <a:lstStyle/>
                    <a:p>
                      <a:pPr algn="ctr">
                        <a:lnSpc>
                          <a:spcPct val="107000"/>
                        </a:lnSpc>
                        <a:spcAft>
                          <a:spcPts val="800"/>
                        </a:spcAft>
                      </a:pPr>
                      <a:r>
                        <a:rPr lang="en-IN" sz="2800" dirty="0">
                          <a:effectLst>
                            <a:outerShdw blurRad="38100" dist="38100" dir="2700000" algn="tl">
                              <a:srgbClr val="000000">
                                <a:alpha val="43137"/>
                              </a:srgbClr>
                            </a:outerShdw>
                          </a:effectLst>
                        </a:rPr>
                        <a:t>Table of frequencies comparison of aluminium plate with two and seven </a:t>
                      </a:r>
                      <a:r>
                        <a:rPr lang="en-IN" sz="2800" dirty="0" err="1">
                          <a:effectLst>
                            <a:outerShdw blurRad="38100" dist="38100" dir="2700000" algn="tl">
                              <a:srgbClr val="000000">
                                <a:alpha val="43137"/>
                              </a:srgbClr>
                            </a:outerShdw>
                          </a:effectLst>
                        </a:rPr>
                        <a:t>stiffner</a:t>
                      </a:r>
                      <a:r>
                        <a:rPr lang="en-IN" sz="2800" dirty="0">
                          <a:effectLst>
                            <a:outerShdw blurRad="38100" dist="38100" dir="2700000" algn="tl">
                              <a:srgbClr val="000000">
                                <a:alpha val="43137"/>
                              </a:srgbClr>
                            </a:outerShdw>
                          </a:effectLst>
                        </a:rPr>
                        <a:t> </a:t>
                      </a:r>
                      <a:endParaRPr lang="en-IN" sz="2800" dirty="0">
                        <a:effectLst>
                          <a:outerShdw blurRad="38100" dist="38100" dir="2700000" algn="tl">
                            <a:srgbClr val="000000">
                              <a:alpha val="43137"/>
                            </a:srgbClr>
                          </a:outerShdw>
                        </a:effectLst>
                        <a:latin typeface="Bodoni MT Condensed" panose="02070606080606020203"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665356291"/>
                  </a:ext>
                </a:extLst>
              </a:tr>
              <a:tr h="519489">
                <a:tc>
                  <a:txBody>
                    <a:bodyPr/>
                    <a:lstStyle/>
                    <a:p>
                      <a:pPr algn="ctr">
                        <a:lnSpc>
                          <a:spcPct val="107000"/>
                        </a:lnSpc>
                        <a:spcAft>
                          <a:spcPts val="800"/>
                        </a:spcAft>
                      </a:pPr>
                      <a:r>
                        <a:rPr lang="en-IN" sz="2400" dirty="0">
                          <a:effectLst/>
                        </a:rPr>
                        <a:t>Mode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WITH 2 STIFFNER </a:t>
                      </a:r>
                    </a:p>
                  </a:txBody>
                  <a:tcPr marL="68580" marR="68580" marT="0" marB="0"/>
                </a:tc>
                <a:tc>
                  <a:txBody>
                    <a:bodyPr/>
                    <a:lstStyle/>
                    <a:p>
                      <a:pPr algn="ctr">
                        <a:lnSpc>
                          <a:spcPct val="107000"/>
                        </a:lnSpc>
                        <a:spcAft>
                          <a:spcPts val="80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WITH 7 STIFFNER </a:t>
                      </a:r>
                    </a:p>
                  </a:txBody>
                  <a:tcPr marL="68580" marR="68580" marT="0" marB="0"/>
                </a:tc>
                <a:extLst>
                  <a:ext uri="{0D108BD9-81ED-4DB2-BD59-A6C34878D82A}">
                    <a16:rowId xmlns:a16="http://schemas.microsoft.com/office/drawing/2014/main" val="258350306"/>
                  </a:ext>
                </a:extLst>
              </a:tr>
              <a:tr h="519489">
                <a:tc>
                  <a:txBody>
                    <a:bodyPr/>
                    <a:lstStyle/>
                    <a:p>
                      <a:pPr algn="ctr">
                        <a:lnSpc>
                          <a:spcPct val="107000"/>
                        </a:lnSpc>
                        <a:spcAft>
                          <a:spcPts val="800"/>
                        </a:spcAft>
                      </a:pPr>
                      <a:r>
                        <a:rPr lang="en-IN" sz="2000" dirty="0">
                          <a:effectLst/>
                        </a:rPr>
                        <a:t>1</a:t>
                      </a:r>
                      <a:endParaRPr lang="en-IN"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b="0" dirty="0">
                          <a:effectLst/>
                          <a:latin typeface="+mn-lt"/>
                          <a:ea typeface="Calibri" panose="020F0502020204030204" pitchFamily="34" charset="0"/>
                          <a:cs typeface="Times New Roman" panose="02020603050405020304" pitchFamily="18" charset="0"/>
                        </a:rPr>
                        <a:t>1226.64</a:t>
                      </a:r>
                    </a:p>
                  </a:txBody>
                  <a:tcPr marL="68580" marR="68580" marT="0" marB="0"/>
                </a:tc>
                <a:tc>
                  <a:txBody>
                    <a:bodyPr/>
                    <a:lstStyle/>
                    <a:p>
                      <a:pPr algn="ctr">
                        <a:lnSpc>
                          <a:spcPct val="107000"/>
                        </a:lnSpc>
                        <a:spcAft>
                          <a:spcPts val="800"/>
                        </a:spcAft>
                      </a:pPr>
                      <a:r>
                        <a:rPr lang="en-IN" sz="2000" b="0" dirty="0">
                          <a:effectLst/>
                          <a:latin typeface="+mn-lt"/>
                        </a:rPr>
                        <a:t>1371.99</a:t>
                      </a:r>
                      <a:endParaRPr lang="en-IN" sz="2000" b="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36709870"/>
                  </a:ext>
                </a:extLst>
              </a:tr>
              <a:tr h="519489">
                <a:tc>
                  <a:txBody>
                    <a:bodyPr/>
                    <a:lstStyle/>
                    <a:p>
                      <a:pPr algn="ctr">
                        <a:lnSpc>
                          <a:spcPct val="107000"/>
                        </a:lnSpc>
                        <a:spcAft>
                          <a:spcPts val="800"/>
                        </a:spcAft>
                      </a:pPr>
                      <a:r>
                        <a:rPr lang="en-IN" sz="2000" dirty="0">
                          <a:effectLst/>
                        </a:rPr>
                        <a:t>2</a:t>
                      </a:r>
                      <a:endParaRPr lang="en-IN"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b="0" dirty="0">
                          <a:effectLst/>
                          <a:latin typeface="+mn-lt"/>
                        </a:rPr>
                        <a:t>2164.48</a:t>
                      </a:r>
                      <a:endParaRPr lang="en-IN" sz="2000" b="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b="0" dirty="0">
                          <a:effectLst/>
                          <a:latin typeface="+mn-lt"/>
                          <a:ea typeface="Calibri" panose="020F0502020204030204" pitchFamily="34" charset="0"/>
                          <a:cs typeface="Times New Roman" panose="02020603050405020304" pitchFamily="18" charset="0"/>
                        </a:rPr>
                        <a:t>2196.99</a:t>
                      </a:r>
                    </a:p>
                  </a:txBody>
                  <a:tcPr marL="68580" marR="68580" marT="0" marB="0"/>
                </a:tc>
                <a:extLst>
                  <a:ext uri="{0D108BD9-81ED-4DB2-BD59-A6C34878D82A}">
                    <a16:rowId xmlns:a16="http://schemas.microsoft.com/office/drawing/2014/main" val="2770725558"/>
                  </a:ext>
                </a:extLst>
              </a:tr>
              <a:tr h="519489">
                <a:tc>
                  <a:txBody>
                    <a:bodyPr/>
                    <a:lstStyle/>
                    <a:p>
                      <a:pPr algn="ctr">
                        <a:lnSpc>
                          <a:spcPct val="107000"/>
                        </a:lnSpc>
                        <a:spcAft>
                          <a:spcPts val="800"/>
                        </a:spcAft>
                      </a:pPr>
                      <a:r>
                        <a:rPr lang="en-IN" sz="2000">
                          <a:effectLst/>
                        </a:rPr>
                        <a:t>3</a:t>
                      </a:r>
                      <a:endParaRPr lang="en-IN" sz="20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algn="ctr" defTabSz="457200" rtl="0" eaLnBrk="1" latinLnBrk="0" hangingPunct="1">
                        <a:lnSpc>
                          <a:spcPct val="107000"/>
                        </a:lnSpc>
                        <a:spcAft>
                          <a:spcPts val="800"/>
                        </a:spcAft>
                      </a:pPr>
                      <a:r>
                        <a:rPr lang="en-IN" sz="2000" b="0" kern="1200" dirty="0">
                          <a:solidFill>
                            <a:schemeClr val="dk1"/>
                          </a:solidFill>
                          <a:effectLst/>
                          <a:latin typeface="+mn-lt"/>
                          <a:ea typeface="+mn-ea"/>
                          <a:cs typeface="+mn-cs"/>
                        </a:rPr>
                        <a:t>2523.02</a:t>
                      </a:r>
                    </a:p>
                  </a:txBody>
                  <a:tcPr marL="68580" marR="68580" marT="0" marB="0"/>
                </a:tc>
                <a:tc>
                  <a:txBody>
                    <a:bodyPr/>
                    <a:lstStyle/>
                    <a:p>
                      <a:pPr algn="ctr">
                        <a:lnSpc>
                          <a:spcPct val="107000"/>
                        </a:lnSpc>
                        <a:spcAft>
                          <a:spcPts val="800"/>
                        </a:spcAft>
                      </a:pPr>
                      <a:r>
                        <a:rPr lang="en-IN" sz="2000" b="0" dirty="0">
                          <a:effectLst/>
                          <a:latin typeface="+mn-lt"/>
                          <a:ea typeface="Calibri" panose="020F0502020204030204" pitchFamily="34" charset="0"/>
                          <a:cs typeface="Times New Roman" panose="02020603050405020304" pitchFamily="18" charset="0"/>
                        </a:rPr>
                        <a:t>3174.01</a:t>
                      </a:r>
                    </a:p>
                  </a:txBody>
                  <a:tcPr marL="68580" marR="68580" marT="0" marB="0"/>
                </a:tc>
                <a:extLst>
                  <a:ext uri="{0D108BD9-81ED-4DB2-BD59-A6C34878D82A}">
                    <a16:rowId xmlns:a16="http://schemas.microsoft.com/office/drawing/2014/main" val="3407161649"/>
                  </a:ext>
                </a:extLst>
              </a:tr>
              <a:tr h="519489">
                <a:tc>
                  <a:txBody>
                    <a:bodyPr/>
                    <a:lstStyle/>
                    <a:p>
                      <a:pPr algn="ctr">
                        <a:lnSpc>
                          <a:spcPct val="107000"/>
                        </a:lnSpc>
                        <a:spcAft>
                          <a:spcPts val="800"/>
                        </a:spcAft>
                      </a:pPr>
                      <a:r>
                        <a:rPr lang="en-IN" sz="2000">
                          <a:effectLst/>
                        </a:rPr>
                        <a:t>4</a:t>
                      </a:r>
                      <a:endParaRPr lang="en-IN" sz="20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b="0" dirty="0">
                          <a:effectLst/>
                          <a:latin typeface="+mn-lt"/>
                          <a:ea typeface="Calibri" panose="020F0502020204030204" pitchFamily="34" charset="0"/>
                          <a:cs typeface="Times New Roman" panose="02020603050405020304" pitchFamily="18" charset="0"/>
                        </a:rPr>
                        <a:t>3646.74</a:t>
                      </a:r>
                    </a:p>
                  </a:txBody>
                  <a:tcPr marL="68580" marR="68580" marT="0" marB="0"/>
                </a:tc>
                <a:tc>
                  <a:txBody>
                    <a:bodyPr/>
                    <a:lstStyle/>
                    <a:p>
                      <a:pPr algn="ctr">
                        <a:lnSpc>
                          <a:spcPct val="107000"/>
                        </a:lnSpc>
                        <a:spcAft>
                          <a:spcPts val="800"/>
                        </a:spcAft>
                      </a:pPr>
                      <a:r>
                        <a:rPr lang="en-IN" sz="2000" b="0" dirty="0">
                          <a:effectLst/>
                          <a:latin typeface="+mn-lt"/>
                          <a:ea typeface="Calibri" panose="020F0502020204030204" pitchFamily="34" charset="0"/>
                          <a:cs typeface="Times New Roman" panose="02020603050405020304" pitchFamily="18" charset="0"/>
                        </a:rPr>
                        <a:t>3566.34</a:t>
                      </a:r>
                    </a:p>
                  </a:txBody>
                  <a:tcPr marL="68580" marR="68580" marT="0" marB="0"/>
                </a:tc>
                <a:extLst>
                  <a:ext uri="{0D108BD9-81ED-4DB2-BD59-A6C34878D82A}">
                    <a16:rowId xmlns:a16="http://schemas.microsoft.com/office/drawing/2014/main" val="4134029229"/>
                  </a:ext>
                </a:extLst>
              </a:tr>
              <a:tr h="519489">
                <a:tc>
                  <a:txBody>
                    <a:bodyPr/>
                    <a:lstStyle/>
                    <a:p>
                      <a:pPr algn="ctr">
                        <a:lnSpc>
                          <a:spcPct val="107000"/>
                        </a:lnSpc>
                        <a:spcAft>
                          <a:spcPts val="800"/>
                        </a:spcAft>
                      </a:pPr>
                      <a:r>
                        <a:rPr lang="en-IN" sz="2000">
                          <a:effectLst/>
                        </a:rPr>
                        <a:t>5</a:t>
                      </a:r>
                      <a:endParaRPr lang="en-IN" sz="20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b="0" dirty="0">
                          <a:effectLst/>
                          <a:latin typeface="+mn-lt"/>
                          <a:ea typeface="Calibri" panose="020F0502020204030204" pitchFamily="34" charset="0"/>
                          <a:cs typeface="Times New Roman" panose="02020603050405020304" pitchFamily="18" charset="0"/>
                        </a:rPr>
                        <a:t>3818.12</a:t>
                      </a:r>
                    </a:p>
                  </a:txBody>
                  <a:tcPr marL="68580" marR="68580" marT="0" marB="0"/>
                </a:tc>
                <a:tc>
                  <a:txBody>
                    <a:bodyPr/>
                    <a:lstStyle/>
                    <a:p>
                      <a:pPr algn="ctr">
                        <a:lnSpc>
                          <a:spcPct val="107000"/>
                        </a:lnSpc>
                        <a:spcAft>
                          <a:spcPts val="800"/>
                        </a:spcAft>
                      </a:pPr>
                      <a:r>
                        <a:rPr lang="en-IN" sz="2000" b="0" dirty="0">
                          <a:effectLst/>
                          <a:latin typeface="+mn-lt"/>
                          <a:ea typeface="Calibri" panose="020F0502020204030204" pitchFamily="34" charset="0"/>
                          <a:cs typeface="Times New Roman" panose="02020603050405020304" pitchFamily="18" charset="0"/>
                        </a:rPr>
                        <a:t>3887.06</a:t>
                      </a:r>
                    </a:p>
                  </a:txBody>
                  <a:tcPr marL="68580" marR="68580" marT="0" marB="0"/>
                </a:tc>
                <a:extLst>
                  <a:ext uri="{0D108BD9-81ED-4DB2-BD59-A6C34878D82A}">
                    <a16:rowId xmlns:a16="http://schemas.microsoft.com/office/drawing/2014/main" val="2529121898"/>
                  </a:ext>
                </a:extLst>
              </a:tr>
              <a:tr h="519489">
                <a:tc>
                  <a:txBody>
                    <a:bodyPr/>
                    <a:lstStyle/>
                    <a:p>
                      <a:pPr algn="ctr">
                        <a:lnSpc>
                          <a:spcPct val="107000"/>
                        </a:lnSpc>
                        <a:spcAft>
                          <a:spcPts val="800"/>
                        </a:spcAft>
                      </a:pPr>
                      <a:r>
                        <a:rPr lang="en-IN" sz="2000">
                          <a:effectLst/>
                        </a:rPr>
                        <a:t>6</a:t>
                      </a:r>
                      <a:endParaRPr lang="en-IN" sz="20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000" b="0" dirty="0">
                          <a:effectLst/>
                          <a:latin typeface="+mn-lt"/>
                          <a:ea typeface="Calibri" panose="020F0502020204030204" pitchFamily="34" charset="0"/>
                          <a:cs typeface="Times New Roman" panose="02020603050405020304" pitchFamily="18" charset="0"/>
                        </a:rPr>
                        <a:t>4247.28</a:t>
                      </a:r>
                    </a:p>
                  </a:txBody>
                  <a:tcPr marL="68580" marR="68580" marT="0" marB="0"/>
                </a:tc>
                <a:tc>
                  <a:txBody>
                    <a:bodyPr/>
                    <a:lstStyle/>
                    <a:p>
                      <a:pPr algn="ctr">
                        <a:lnSpc>
                          <a:spcPct val="107000"/>
                        </a:lnSpc>
                        <a:spcAft>
                          <a:spcPts val="800"/>
                        </a:spcAft>
                      </a:pPr>
                      <a:r>
                        <a:rPr lang="en-IN" sz="2000" b="0" dirty="0">
                          <a:effectLst/>
                          <a:latin typeface="+mn-lt"/>
                          <a:ea typeface="Calibri" panose="020F0502020204030204" pitchFamily="34" charset="0"/>
                          <a:cs typeface="Times New Roman" panose="02020603050405020304" pitchFamily="18" charset="0"/>
                        </a:rPr>
                        <a:t>5122.7</a:t>
                      </a:r>
                    </a:p>
                  </a:txBody>
                  <a:tcPr marL="68580" marR="68580" marT="0" marB="0"/>
                </a:tc>
                <a:extLst>
                  <a:ext uri="{0D108BD9-81ED-4DB2-BD59-A6C34878D82A}">
                    <a16:rowId xmlns:a16="http://schemas.microsoft.com/office/drawing/2014/main" val="1122629275"/>
                  </a:ext>
                </a:extLst>
              </a:tr>
            </a:tbl>
          </a:graphicData>
        </a:graphic>
      </p:graphicFrame>
      <p:pic>
        <p:nvPicPr>
          <p:cNvPr id="4" name="Picture 3" descr="Businessman raising finger">
            <a:extLst>
              <a:ext uri="{FF2B5EF4-FFF2-40B4-BE49-F238E27FC236}">
                <a16:creationId xmlns:a16="http://schemas.microsoft.com/office/drawing/2014/main" id="{154D245B-7018-ABD3-FAD2-E684BD057ABE}"/>
              </a:ext>
            </a:extLst>
          </p:cNvPr>
          <p:cNvPicPr>
            <a:picLocks noChangeAspect="1"/>
          </p:cNvPicPr>
          <p:nvPr/>
        </p:nvPicPr>
        <p:blipFill>
          <a:blip r:embed="rId2"/>
          <a:stretch>
            <a:fillRect/>
          </a:stretch>
        </p:blipFill>
        <p:spPr>
          <a:xfrm>
            <a:off x="9593935" y="3952875"/>
            <a:ext cx="2112290" cy="6858000"/>
          </a:xfrm>
          <a:prstGeom prst="rect">
            <a:avLst/>
          </a:prstGeom>
        </p:spPr>
      </p:pic>
      <p:sp>
        <p:nvSpPr>
          <p:cNvPr id="5" name="Thought Bubble: Cloud 4">
            <a:extLst>
              <a:ext uri="{FF2B5EF4-FFF2-40B4-BE49-F238E27FC236}">
                <a16:creationId xmlns:a16="http://schemas.microsoft.com/office/drawing/2014/main" id="{0C25AA41-512C-1D7B-2249-C8BA62719146}"/>
              </a:ext>
            </a:extLst>
          </p:cNvPr>
          <p:cNvSpPr/>
          <p:nvPr/>
        </p:nvSpPr>
        <p:spPr>
          <a:xfrm flipH="1">
            <a:off x="8248649" y="1152525"/>
            <a:ext cx="3295650" cy="2343150"/>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48663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4F76AA-D143-CFC3-E641-8EF8A9BB327F}"/>
              </a:ext>
            </a:extLst>
          </p:cNvPr>
          <p:cNvSpPr txBox="1"/>
          <p:nvPr/>
        </p:nvSpPr>
        <p:spPr>
          <a:xfrm>
            <a:off x="2842461" y="283454"/>
            <a:ext cx="6507077" cy="584775"/>
          </a:xfrm>
          <a:prstGeom prst="rect">
            <a:avLst/>
          </a:prstGeom>
          <a:noFill/>
        </p:spPr>
        <p:txBody>
          <a:bodyPr wrap="square" rtlCol="0">
            <a:spAutoFit/>
          </a:bodyPr>
          <a:lstStyle/>
          <a:p>
            <a:r>
              <a:rPr lang="en-IN" sz="3200" dirty="0">
                <a:solidFill>
                  <a:srgbClr val="FF0000"/>
                </a:solidFill>
              </a:rPr>
              <a:t>MODAL TESTING USING IMPACT TEST</a:t>
            </a:r>
          </a:p>
        </p:txBody>
      </p:sp>
      <p:pic>
        <p:nvPicPr>
          <p:cNvPr id="4" name="Picture 3">
            <a:extLst>
              <a:ext uri="{FF2B5EF4-FFF2-40B4-BE49-F238E27FC236}">
                <a16:creationId xmlns:a16="http://schemas.microsoft.com/office/drawing/2014/main" id="{9F2124A4-D3D2-DA62-3286-C73E82298F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2710" y="1189805"/>
            <a:ext cx="4911011" cy="2595814"/>
          </a:xfrm>
          <a:prstGeom prst="rect">
            <a:avLst/>
          </a:prstGeom>
        </p:spPr>
      </p:pic>
      <p:pic>
        <p:nvPicPr>
          <p:cNvPr id="6" name="Picture 5">
            <a:extLst>
              <a:ext uri="{FF2B5EF4-FFF2-40B4-BE49-F238E27FC236}">
                <a16:creationId xmlns:a16="http://schemas.microsoft.com/office/drawing/2014/main" id="{82BDAA31-B036-BD27-49D7-64E97538B3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6785" y="1189805"/>
            <a:ext cx="5122505" cy="2595814"/>
          </a:xfrm>
          <a:prstGeom prst="rect">
            <a:avLst/>
          </a:prstGeom>
        </p:spPr>
      </p:pic>
      <p:sp>
        <p:nvSpPr>
          <p:cNvPr id="7" name="TextBox 6">
            <a:extLst>
              <a:ext uri="{FF2B5EF4-FFF2-40B4-BE49-F238E27FC236}">
                <a16:creationId xmlns:a16="http://schemas.microsoft.com/office/drawing/2014/main" id="{909E5C63-2E91-F3A3-E924-CFDF1073BEE6}"/>
              </a:ext>
            </a:extLst>
          </p:cNvPr>
          <p:cNvSpPr txBox="1"/>
          <p:nvPr/>
        </p:nvSpPr>
        <p:spPr>
          <a:xfrm>
            <a:off x="612710" y="3881527"/>
            <a:ext cx="10748865" cy="1785104"/>
          </a:xfrm>
          <a:prstGeom prst="rect">
            <a:avLst/>
          </a:prstGeom>
          <a:noFill/>
        </p:spPr>
        <p:txBody>
          <a:bodyPr wrap="square" rtlCol="0">
            <a:spAutoFit/>
          </a:bodyPr>
          <a:lstStyle/>
          <a:p>
            <a:r>
              <a:rPr lang="en-IN" sz="2800" dirty="0">
                <a:solidFill>
                  <a:srgbClr val="FF0000"/>
                </a:solidFill>
              </a:rPr>
              <a:t>Modal Impact Testing Can Be Performed By Two Different Approach.</a:t>
            </a:r>
          </a:p>
          <a:p>
            <a:endParaRPr lang="en-IN" sz="2800" dirty="0">
              <a:solidFill>
                <a:srgbClr val="FF0000"/>
              </a:solidFill>
            </a:endParaRPr>
          </a:p>
          <a:p>
            <a:endParaRPr lang="en-IN" dirty="0"/>
          </a:p>
          <a:p>
            <a:endParaRPr lang="en-IN" dirty="0"/>
          </a:p>
          <a:p>
            <a:r>
              <a:rPr lang="en-IN" dirty="0">
                <a:solidFill>
                  <a:srgbClr val="FF0000"/>
                </a:solidFill>
              </a:rPr>
              <a:t>                                                             </a:t>
            </a:r>
          </a:p>
        </p:txBody>
      </p:sp>
      <p:sp>
        <p:nvSpPr>
          <p:cNvPr id="11" name="Oval 10">
            <a:extLst>
              <a:ext uri="{FF2B5EF4-FFF2-40B4-BE49-F238E27FC236}">
                <a16:creationId xmlns:a16="http://schemas.microsoft.com/office/drawing/2014/main" id="{56322F12-0949-8DB3-B2AF-C186E18FECE0}"/>
              </a:ext>
            </a:extLst>
          </p:cNvPr>
          <p:cNvSpPr/>
          <p:nvPr/>
        </p:nvSpPr>
        <p:spPr>
          <a:xfrm>
            <a:off x="4520848" y="4578697"/>
            <a:ext cx="2993693" cy="2178995"/>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latin typeface="Arial Black" panose="020B0A04020102020204" pitchFamily="34" charset="0"/>
              </a:rPr>
              <a:t>RECIPROCITY THEOREM</a:t>
            </a:r>
          </a:p>
        </p:txBody>
      </p:sp>
      <p:sp>
        <p:nvSpPr>
          <p:cNvPr id="12" name="Arrow: Right 11">
            <a:extLst>
              <a:ext uri="{FF2B5EF4-FFF2-40B4-BE49-F238E27FC236}">
                <a16:creationId xmlns:a16="http://schemas.microsoft.com/office/drawing/2014/main" id="{3D57DED1-A117-36E9-1388-83B0EEDC44B8}"/>
              </a:ext>
            </a:extLst>
          </p:cNvPr>
          <p:cNvSpPr/>
          <p:nvPr/>
        </p:nvSpPr>
        <p:spPr>
          <a:xfrm>
            <a:off x="7671322" y="5195633"/>
            <a:ext cx="1534289" cy="9554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Arrow: Right 12">
            <a:extLst>
              <a:ext uri="{FF2B5EF4-FFF2-40B4-BE49-F238E27FC236}">
                <a16:creationId xmlns:a16="http://schemas.microsoft.com/office/drawing/2014/main" id="{7647E03D-F54B-1F87-9AC1-77C0D5A18A0F}"/>
              </a:ext>
            </a:extLst>
          </p:cNvPr>
          <p:cNvSpPr/>
          <p:nvPr/>
        </p:nvSpPr>
        <p:spPr>
          <a:xfrm rot="10800000">
            <a:off x="2934559" y="5220629"/>
            <a:ext cx="1485970" cy="9305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Flowchart: Off-page Connector 13">
            <a:extLst>
              <a:ext uri="{FF2B5EF4-FFF2-40B4-BE49-F238E27FC236}">
                <a16:creationId xmlns:a16="http://schemas.microsoft.com/office/drawing/2014/main" id="{B96F4522-6112-6F2C-18F1-B7A0086B9B5B}"/>
              </a:ext>
            </a:extLst>
          </p:cNvPr>
          <p:cNvSpPr/>
          <p:nvPr/>
        </p:nvSpPr>
        <p:spPr>
          <a:xfrm>
            <a:off x="348473" y="4773055"/>
            <a:ext cx="2427421" cy="1785104"/>
          </a:xfrm>
          <a:prstGeom prst="flowChartOffpageConnector">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IN" b="1" dirty="0">
                <a:solidFill>
                  <a:schemeClr val="tx1"/>
                </a:solidFill>
                <a:latin typeface="+mj-lt"/>
              </a:rPr>
              <a:t>ROWING HAMMER</a:t>
            </a:r>
          </a:p>
        </p:txBody>
      </p:sp>
      <p:sp>
        <p:nvSpPr>
          <p:cNvPr id="15" name="Flowchart: Off-page Connector 14">
            <a:extLst>
              <a:ext uri="{FF2B5EF4-FFF2-40B4-BE49-F238E27FC236}">
                <a16:creationId xmlns:a16="http://schemas.microsoft.com/office/drawing/2014/main" id="{B1C4A8BF-8906-F202-EDBD-B6D87274F566}"/>
              </a:ext>
            </a:extLst>
          </p:cNvPr>
          <p:cNvSpPr/>
          <p:nvPr/>
        </p:nvSpPr>
        <p:spPr>
          <a:xfrm>
            <a:off x="9349539" y="4773057"/>
            <a:ext cx="2493988" cy="1785104"/>
          </a:xfrm>
          <a:prstGeom prst="flowChartOffpageConnector">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IN" b="1" dirty="0">
                <a:solidFill>
                  <a:schemeClr val="tx1"/>
                </a:solidFill>
                <a:latin typeface="+mj-lt"/>
              </a:rPr>
              <a:t>ROWING ACCELEROMETER</a:t>
            </a:r>
          </a:p>
        </p:txBody>
      </p:sp>
    </p:spTree>
    <p:extLst>
      <p:ext uri="{BB962C8B-B14F-4D97-AF65-F5344CB8AC3E}">
        <p14:creationId xmlns:p14="http://schemas.microsoft.com/office/powerpoint/2010/main" val="207194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75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750"/>
                                  </p:stCondLst>
                                  <p:childTnLst>
                                    <p:set>
                                      <p:cBhvr>
                                        <p:cTn id="8" dur="1" fill="hold">
                                          <p:stCondLst>
                                            <p:cond delay="0"/>
                                          </p:stCondLst>
                                        </p:cTn>
                                        <p:tgtEl>
                                          <p:spTgt spid="6"/>
                                        </p:tgtEl>
                                        <p:attrNameLst>
                                          <p:attrName>style.visibility</p:attrName>
                                        </p:attrNameLst>
                                      </p:cBhvr>
                                      <p:to>
                                        <p:strVal val="visible"/>
                                      </p:to>
                                    </p:set>
                                  </p:childTnLst>
                                </p:cTn>
                              </p:par>
                            </p:childTnLst>
                          </p:cTn>
                        </p:par>
                        <p:par>
                          <p:cTn id="9" fill="hold">
                            <p:stCondLst>
                              <p:cond delay="750"/>
                            </p:stCondLst>
                            <p:childTnLst>
                              <p:par>
                                <p:cTn id="10" presetID="14" presetClass="entr" presetSubtype="10" fill="hold" grpId="0" nodeType="afterEffect">
                                  <p:stCondLst>
                                    <p:cond delay="150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par>
                                <p:cTn id="13" presetID="14" presetClass="entr" presetSubtype="10" fill="hold" grpId="0" nodeType="withEffect">
                                  <p:stCondLst>
                                    <p:cond delay="1500"/>
                                  </p:stCondLst>
                                  <p:childTnLst>
                                    <p:set>
                                      <p:cBhvr>
                                        <p:cTn id="14" dur="1" fill="hold">
                                          <p:stCondLst>
                                            <p:cond delay="0"/>
                                          </p:stCondLst>
                                        </p:cTn>
                                        <p:tgtEl>
                                          <p:spTgt spid="11"/>
                                        </p:tgtEl>
                                        <p:attrNameLst>
                                          <p:attrName>style.visibility</p:attrName>
                                        </p:attrNameLst>
                                      </p:cBhvr>
                                      <p:to>
                                        <p:strVal val="visible"/>
                                      </p:to>
                                    </p:set>
                                    <p:animEffect transition="in" filter="randombar(horizontal)">
                                      <p:cBhvr>
                                        <p:cTn id="15" dur="500"/>
                                        <p:tgtEl>
                                          <p:spTgt spid="11"/>
                                        </p:tgtEl>
                                      </p:cBhvr>
                                    </p:animEffect>
                                  </p:childTnLst>
                                </p:cTn>
                              </p:par>
                            </p:childTnLst>
                          </p:cTn>
                        </p:par>
                        <p:par>
                          <p:cTn id="16" fill="hold">
                            <p:stCondLst>
                              <p:cond delay="2750"/>
                            </p:stCondLst>
                            <p:childTnLst>
                              <p:par>
                                <p:cTn id="17" presetID="2" presetClass="entr" presetSubtype="4" fill="hold" grpId="0" nodeType="after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5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par>
                          <p:cTn id="25" fill="hold">
                            <p:stCondLst>
                              <p:cond delay="4250"/>
                            </p:stCondLst>
                            <p:childTnLst>
                              <p:par>
                                <p:cTn id="26" presetID="2" presetClass="entr" presetSubtype="4"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1000" fill="hold"/>
                                        <p:tgtEl>
                                          <p:spTgt spid="12"/>
                                        </p:tgtEl>
                                        <p:attrNameLst>
                                          <p:attrName>ppt_x</p:attrName>
                                        </p:attrNameLst>
                                      </p:cBhvr>
                                      <p:tavLst>
                                        <p:tav tm="0">
                                          <p:val>
                                            <p:strVal val="#ppt_x"/>
                                          </p:val>
                                        </p:tav>
                                        <p:tav tm="100000">
                                          <p:val>
                                            <p:strVal val="#ppt_x"/>
                                          </p:val>
                                        </p:tav>
                                      </p:tavLst>
                                    </p:anim>
                                    <p:anim calcmode="lin" valueType="num">
                                      <p:cBhvr additive="base">
                                        <p:cTn id="29" dur="1000" fill="hold"/>
                                        <p:tgtEl>
                                          <p:spTgt spid="12"/>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1000" fill="hold"/>
                                        <p:tgtEl>
                                          <p:spTgt spid="15"/>
                                        </p:tgtEl>
                                        <p:attrNameLst>
                                          <p:attrName>ppt_x</p:attrName>
                                        </p:attrNameLst>
                                      </p:cBhvr>
                                      <p:tavLst>
                                        <p:tav tm="0">
                                          <p:val>
                                            <p:strVal val="#ppt_x"/>
                                          </p:val>
                                        </p:tav>
                                        <p:tav tm="100000">
                                          <p:val>
                                            <p:strVal val="#ppt_x"/>
                                          </p:val>
                                        </p:tav>
                                      </p:tavLst>
                                    </p:anim>
                                    <p:anim calcmode="lin" valueType="num">
                                      <p:cBhvr additive="base">
                                        <p:cTn id="33"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P spid="12" grpId="0" animBg="1"/>
      <p:bldP spid="13" grpId="0" animBg="1"/>
      <p:bldP spid="14" grpId="0" animBg="1"/>
      <p:bldP spid="1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A9DC08-4485-67DA-6CB5-C827147F6224}"/>
              </a:ext>
            </a:extLst>
          </p:cNvPr>
          <p:cNvSpPr txBox="1"/>
          <p:nvPr/>
        </p:nvSpPr>
        <p:spPr>
          <a:xfrm>
            <a:off x="639097" y="344129"/>
            <a:ext cx="10235379" cy="6617196"/>
          </a:xfrm>
          <a:prstGeom prst="rect">
            <a:avLst/>
          </a:prstGeom>
          <a:noFill/>
        </p:spPr>
        <p:txBody>
          <a:bodyPr wrap="square" rtlCol="0">
            <a:spAutoFit/>
          </a:bodyPr>
          <a:lstStyle/>
          <a:p>
            <a:endParaRPr lang="en-IN" sz="3200" dirty="0"/>
          </a:p>
          <a:p>
            <a:r>
              <a:rPr lang="en-IN" sz="3200" b="1" dirty="0"/>
              <a:t>CONCLUSION</a:t>
            </a:r>
            <a:r>
              <a:rPr lang="en-IN" sz="3200" dirty="0"/>
              <a:t>:</a:t>
            </a:r>
          </a:p>
          <a:p>
            <a:endParaRPr lang="en-IN" dirty="0"/>
          </a:p>
          <a:p>
            <a:pPr marL="342900" indent="-342900">
              <a:lnSpc>
                <a:spcPct val="150000"/>
              </a:lnSpc>
              <a:buFont typeface="+mj-lt"/>
              <a:buAutoNum type="arabicPeriod"/>
            </a:pPr>
            <a:r>
              <a:rPr lang="en-IN" dirty="0"/>
              <a:t>ANALYTICAL SOLUTION GIVES MORE VALUES AS COMPARED TO NUMERICAL SOLUTION.</a:t>
            </a:r>
          </a:p>
          <a:p>
            <a:pPr marL="342900" indent="-342900">
              <a:lnSpc>
                <a:spcPct val="150000"/>
              </a:lnSpc>
              <a:buFont typeface="+mj-lt"/>
              <a:buAutoNum type="arabicPeriod"/>
            </a:pPr>
            <a:r>
              <a:rPr lang="en-IN" dirty="0"/>
              <a:t>DEVIATION IN FREQUENCY INCREASES AT HIGHER MODES FOR ANALYTICAL APPROACH MAKING IT UNSUITABLE TO USE.</a:t>
            </a:r>
          </a:p>
          <a:p>
            <a:pPr marL="342900" indent="-342900">
              <a:lnSpc>
                <a:spcPct val="150000"/>
              </a:lnSpc>
              <a:buFont typeface="+mj-lt"/>
              <a:buAutoNum type="arabicPeriod"/>
            </a:pPr>
            <a:r>
              <a:rPr lang="en-IN" dirty="0"/>
              <a:t>STEEL IS MORE STIFFER THAN ALUMINIUM FOR THE SAME DIMENSIONS.</a:t>
            </a:r>
          </a:p>
          <a:p>
            <a:pPr marL="342900" indent="-342900">
              <a:lnSpc>
                <a:spcPct val="150000"/>
              </a:lnSpc>
              <a:buFont typeface="+mj-lt"/>
              <a:buAutoNum type="arabicPeriod"/>
            </a:pPr>
            <a:r>
              <a:rPr lang="en-IN" dirty="0"/>
              <a:t>STIFFNER IS ADDED TO INCREASE THE FREQUENCY OF SYSTEM. DYNAMICALLY ACCEPTED, STATICALLY ?</a:t>
            </a:r>
          </a:p>
          <a:p>
            <a:pPr marL="342900" indent="-342900">
              <a:lnSpc>
                <a:spcPct val="150000"/>
              </a:lnSpc>
              <a:buFont typeface="+mj-lt"/>
              <a:buAutoNum type="arabicPeriod"/>
            </a:pPr>
            <a:r>
              <a:rPr lang="en-IN" dirty="0"/>
              <a:t>We covered most of topics present in our curriculum such as </a:t>
            </a:r>
          </a:p>
          <a:p>
            <a:pPr marL="1714500" lvl="3" indent="-342900">
              <a:lnSpc>
                <a:spcPct val="150000"/>
              </a:lnSpc>
              <a:buFont typeface="Arial" panose="020B0604020202020204" pitchFamily="34" charset="0"/>
              <a:buChar char="•"/>
            </a:pPr>
            <a:r>
              <a:rPr lang="en-IN" dirty="0"/>
              <a:t>Participation factor and its physical interpretations</a:t>
            </a:r>
          </a:p>
          <a:p>
            <a:pPr marL="1714500" lvl="3" indent="-342900">
              <a:lnSpc>
                <a:spcPct val="150000"/>
              </a:lnSpc>
              <a:buFont typeface="Arial" panose="020B0604020202020204" pitchFamily="34" charset="0"/>
              <a:buChar char="•"/>
            </a:pPr>
            <a:r>
              <a:rPr lang="en-IN" dirty="0"/>
              <a:t>Reciprocity theorem and its real world application.</a:t>
            </a:r>
          </a:p>
          <a:p>
            <a:pPr marL="1714500" lvl="3" indent="-342900">
              <a:lnSpc>
                <a:spcPct val="150000"/>
              </a:lnSpc>
              <a:buFont typeface="Arial" panose="020B0604020202020204" pitchFamily="34" charset="0"/>
              <a:buChar char="•"/>
            </a:pPr>
            <a:r>
              <a:rPr lang="en-IN" dirty="0" err="1"/>
              <a:t>Langrange</a:t>
            </a:r>
            <a:r>
              <a:rPr lang="en-IN" dirty="0"/>
              <a:t> And Hamilton Principles</a:t>
            </a:r>
          </a:p>
          <a:p>
            <a:pPr marL="1714500" lvl="3" indent="-342900">
              <a:lnSpc>
                <a:spcPct val="150000"/>
              </a:lnSpc>
              <a:buFont typeface="Arial" panose="020B0604020202020204" pitchFamily="34" charset="0"/>
              <a:buChar char="•"/>
            </a:pPr>
            <a:r>
              <a:rPr lang="en-IN" dirty="0"/>
              <a:t>Modes Shapes And Its Interpretation.</a:t>
            </a:r>
          </a:p>
          <a:p>
            <a:pPr marL="342900" indent="-342900" algn="ctr">
              <a:buFont typeface="Arial" panose="020B0604020202020204" pitchFamily="34" charset="0"/>
              <a:buChar char="•"/>
            </a:pPr>
            <a:endParaRPr lang="en-IN" dirty="0"/>
          </a:p>
          <a:p>
            <a:pPr algn="ctr">
              <a:tabLst>
                <a:tab pos="2509838" algn="l"/>
              </a:tabLst>
            </a:pPr>
            <a:r>
              <a:rPr lang="en-IN" dirty="0"/>
              <a:t>	</a:t>
            </a:r>
          </a:p>
          <a:p>
            <a:endParaRPr lang="en-IN" dirty="0"/>
          </a:p>
          <a:p>
            <a:endParaRPr lang="en-IN" dirty="0"/>
          </a:p>
        </p:txBody>
      </p:sp>
    </p:spTree>
    <p:extLst>
      <p:ext uri="{BB962C8B-B14F-4D97-AF65-F5344CB8AC3E}">
        <p14:creationId xmlns:p14="http://schemas.microsoft.com/office/powerpoint/2010/main" val="18067409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E5BE61FE-8F56-F9B6-C437-EFC4B583B94E}"/>
              </a:ext>
            </a:extLst>
          </p:cNvPr>
          <p:cNvGraphicFramePr/>
          <p:nvPr/>
        </p:nvGraphicFramePr>
        <p:xfrm>
          <a:off x="2032000" y="719666"/>
          <a:ext cx="8128000" cy="33705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95507E35-1B70-4539-D69D-2342120A2F36}"/>
              </a:ext>
            </a:extLst>
          </p:cNvPr>
          <p:cNvSpPr txBox="1"/>
          <p:nvPr/>
        </p:nvSpPr>
        <p:spPr>
          <a:xfrm>
            <a:off x="452283" y="452284"/>
            <a:ext cx="11307097" cy="4467057"/>
          </a:xfrm>
          <a:prstGeom prst="rect">
            <a:avLst/>
          </a:prstGeom>
          <a:noFill/>
        </p:spPr>
        <p:txBody>
          <a:bodyPr wrap="square" rtlCol="0">
            <a:spAutoFit/>
          </a:bodyPr>
          <a:lstStyle/>
          <a:p>
            <a:endParaRPr lang="en-IN" sz="2400" dirty="0"/>
          </a:p>
          <a:p>
            <a:r>
              <a:rPr lang="en-IN" sz="2400" b="1" dirty="0"/>
              <a:t>REFERNCE:</a:t>
            </a:r>
            <a:endParaRPr lang="en-IN" sz="2400" dirty="0"/>
          </a:p>
          <a:p>
            <a:endParaRPr lang="en-IN" sz="2400" dirty="0"/>
          </a:p>
          <a:p>
            <a:pPr marL="342900" indent="-342900">
              <a:lnSpc>
                <a:spcPct val="150000"/>
              </a:lnSpc>
              <a:buFont typeface="+mj-lt"/>
              <a:buAutoNum type="arabicPeriod"/>
            </a:pPr>
            <a:r>
              <a:rPr lang="fr-FR" sz="2400" dirty="0"/>
              <a:t>Composite Structures 89 (2009) 567–574,</a:t>
            </a:r>
            <a:r>
              <a:rPr lang="en-US" sz="2400" dirty="0"/>
              <a:t> New exact solutions for free vibrations of thin orthotropic rectangular plates Y.F. Xing *, B. </a:t>
            </a:r>
            <a:r>
              <a:rPr lang="en-US" sz="2400" dirty="0" err="1"/>
              <a:t>LiU</a:t>
            </a:r>
            <a:r>
              <a:rPr lang="en-US" sz="2400" dirty="0"/>
              <a:t>.</a:t>
            </a:r>
          </a:p>
          <a:p>
            <a:pPr marL="342900" indent="-342900">
              <a:lnSpc>
                <a:spcPct val="150000"/>
              </a:lnSpc>
              <a:buFont typeface="+mj-lt"/>
              <a:buAutoNum type="arabicPeriod"/>
            </a:pPr>
            <a:r>
              <a:rPr lang="en-US" sz="2400" dirty="0"/>
              <a:t>Exact Solutions for Free-Vibration Analysis of Rectangular Plates Using Bessel Function BY </a:t>
            </a:r>
            <a:r>
              <a:rPr lang="en-IN" sz="2400" dirty="0"/>
              <a:t>H. L. Chen</a:t>
            </a:r>
            <a:endParaRPr lang="en-US" sz="2400" dirty="0"/>
          </a:p>
          <a:p>
            <a:pPr marL="342900" indent="-342900">
              <a:lnSpc>
                <a:spcPct val="150000"/>
              </a:lnSpc>
              <a:buFont typeface="+mj-lt"/>
              <a:buAutoNum type="arabicPeriod"/>
            </a:pPr>
            <a:r>
              <a:rPr lang="en-US" sz="2400" dirty="0"/>
              <a:t>Effects of various edge condition on free vibration and its </a:t>
            </a:r>
            <a:r>
              <a:rPr lang="en-US" sz="2400" dirty="0" err="1"/>
              <a:t>charateristics</a:t>
            </a:r>
            <a:r>
              <a:rPr lang="en-US" sz="2400" dirty="0"/>
              <a:t> od isotropic plates by  M. Hussain.</a:t>
            </a:r>
            <a:endParaRPr lang="en-IN" sz="2400" dirty="0"/>
          </a:p>
        </p:txBody>
      </p:sp>
    </p:spTree>
    <p:extLst>
      <p:ext uri="{BB962C8B-B14F-4D97-AF65-F5344CB8AC3E}">
        <p14:creationId xmlns:p14="http://schemas.microsoft.com/office/powerpoint/2010/main" val="33572562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90760C-67DE-FF9D-D85E-2C8CBFE33676}"/>
              </a:ext>
            </a:extLst>
          </p:cNvPr>
          <p:cNvSpPr txBox="1"/>
          <p:nvPr/>
        </p:nvSpPr>
        <p:spPr>
          <a:xfrm>
            <a:off x="2626518" y="2625893"/>
            <a:ext cx="6938963" cy="1446550"/>
          </a:xfrm>
          <a:prstGeom prst="rect">
            <a:avLst/>
          </a:prstGeom>
          <a:noFill/>
        </p:spPr>
        <p:txBody>
          <a:bodyPr wrap="square" rtlCol="0">
            <a:spAutoFit/>
          </a:bodyPr>
          <a:lstStyle/>
          <a:p>
            <a:pPr algn="ctr"/>
            <a:r>
              <a:rPr lang="en-IN" sz="8800" dirty="0">
                <a:solidFill>
                  <a:schemeClr val="accent3">
                    <a:lumMod val="40000"/>
                    <a:lumOff val="60000"/>
                  </a:schemeClr>
                </a:solidFill>
                <a:latin typeface="Algerian" panose="04020705040A02060702" pitchFamily="82" charset="0"/>
              </a:rPr>
              <a:t>THANK YOU</a:t>
            </a:r>
          </a:p>
        </p:txBody>
      </p:sp>
    </p:spTree>
    <p:extLst>
      <p:ext uri="{BB962C8B-B14F-4D97-AF65-F5344CB8AC3E}">
        <p14:creationId xmlns:p14="http://schemas.microsoft.com/office/powerpoint/2010/main" val="212664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641442" y="259307"/>
            <a:ext cx="11041039" cy="5582491"/>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endParaRPr lang="en-IN" dirty="0"/>
          </a:p>
          <a:p>
            <a:endParaRPr lang="en-IN" dirty="0"/>
          </a:p>
          <a:p>
            <a:endParaRPr lang="en-IN" dirty="0"/>
          </a:p>
          <a:p>
            <a:endParaRPr lang="en-IN" dirty="0"/>
          </a:p>
          <a:p>
            <a:endParaRPr lang="en-IN" dirty="0"/>
          </a:p>
          <a:p>
            <a:endParaRPr lang="en-IN" dirty="0"/>
          </a:p>
        </p:txBody>
      </p:sp>
      <mc:AlternateContent xmlns:mc="http://schemas.openxmlformats.org/markup-compatibility/2006" xmlns:a14="http://schemas.microsoft.com/office/drawing/2010/main">
        <mc:Choice Requires="a14">
          <p:sp>
            <p:nvSpPr>
              <p:cNvPr id="3" name="Content Placeholder 2"/>
              <p:cNvSpPr txBox="1">
                <a:spLocks/>
              </p:cNvSpPr>
              <p:nvPr/>
            </p:nvSpPr>
            <p:spPr>
              <a:xfrm>
                <a:off x="409433" y="259307"/>
                <a:ext cx="11368585" cy="6188146"/>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r>
                  <a:rPr lang="en-IN" sz="2400" b="1" dirty="0">
                    <a:solidFill>
                      <a:schemeClr val="tx1">
                        <a:lumMod val="95000"/>
                      </a:schemeClr>
                    </a:solidFill>
                  </a:rPr>
                  <a:t>The strain energy, </a:t>
                </a:r>
                <a14:m>
                  <m:oMath xmlns:m="http://schemas.openxmlformats.org/officeDocument/2006/math">
                    <m:r>
                      <a:rPr lang="en-IN" sz="2400" b="1" i="1">
                        <a:solidFill>
                          <a:schemeClr val="tx1">
                            <a:lumMod val="95000"/>
                          </a:schemeClr>
                        </a:solidFill>
                        <a:latin typeface="Cambria Math" panose="02040503050406030204" pitchFamily="18" charset="0"/>
                      </a:rPr>
                      <m:t>𝑼</m:t>
                    </m:r>
                  </m:oMath>
                </a14:m>
                <a:r>
                  <a:rPr lang="en-IN" sz="2400" b="1" dirty="0">
                    <a:solidFill>
                      <a:schemeClr val="tx1">
                        <a:lumMod val="95000"/>
                      </a:schemeClr>
                    </a:solidFill>
                  </a:rPr>
                  <a:t>, of the plate when it is vibrating is expressed as :</a:t>
                </a:r>
              </a:p>
              <a:p>
                <a:pPr marL="0" indent="0" algn="just">
                  <a:buNone/>
                </a:pPr>
                <a:endParaRPr lang="en-IN" sz="2400" b="1" dirty="0">
                  <a:solidFill>
                    <a:schemeClr val="tx1">
                      <a:lumMod val="95000"/>
                    </a:schemeClr>
                  </a:solidFill>
                </a:endParaRPr>
              </a:p>
              <a:p>
                <a:pPr marL="0" indent="0" algn="just">
                  <a:buNone/>
                </a:pPr>
                <a14:m>
                  <m:oMathPara xmlns:m="http://schemas.openxmlformats.org/officeDocument/2006/math">
                    <m:oMathParaPr>
                      <m:jc m:val="centerGroup"/>
                    </m:oMathParaPr>
                    <m:oMath xmlns:m="http://schemas.openxmlformats.org/officeDocument/2006/math">
                      <m:r>
                        <a:rPr lang="en-IN" sz="2400" b="1" i="1" smtClean="0">
                          <a:solidFill>
                            <a:schemeClr val="tx1">
                              <a:lumMod val="95000"/>
                            </a:schemeClr>
                          </a:solidFill>
                          <a:latin typeface="Cambria Math" panose="02040503050406030204" pitchFamily="18" charset="0"/>
                        </a:rPr>
                        <m:t>𝑼</m:t>
                      </m:r>
                      <m:r>
                        <a:rPr lang="en-IN" sz="2400" b="1" i="1" smtClean="0">
                          <a:solidFill>
                            <a:schemeClr val="tx1">
                              <a:lumMod val="95000"/>
                            </a:schemeClr>
                          </a:solidFill>
                          <a:latin typeface="Cambria Math" panose="02040503050406030204" pitchFamily="18" charset="0"/>
                        </a:rPr>
                        <m:t>= </m:t>
                      </m:r>
                      <m:f>
                        <m:fPr>
                          <m:ctrlPr>
                            <a:rPr lang="en-IN" sz="2400" b="1" i="1" smtClean="0">
                              <a:solidFill>
                                <a:schemeClr val="tx1">
                                  <a:lumMod val="95000"/>
                                </a:schemeClr>
                              </a:solidFill>
                              <a:latin typeface="Cambria Math" panose="02040503050406030204" pitchFamily="18" charset="0"/>
                            </a:rPr>
                          </m:ctrlPr>
                        </m:fPr>
                        <m:num>
                          <m:r>
                            <a:rPr lang="en-IN" sz="2400" b="1" i="1" smtClean="0">
                              <a:solidFill>
                                <a:schemeClr val="tx1">
                                  <a:lumMod val="95000"/>
                                </a:schemeClr>
                              </a:solidFill>
                              <a:latin typeface="Cambria Math" panose="02040503050406030204" pitchFamily="18" charset="0"/>
                            </a:rPr>
                            <m:t>𝟏</m:t>
                          </m:r>
                        </m:num>
                        <m:den>
                          <m:r>
                            <a:rPr lang="en-IN" sz="2400" b="1" i="1" smtClean="0">
                              <a:solidFill>
                                <a:schemeClr val="tx1">
                                  <a:lumMod val="95000"/>
                                </a:schemeClr>
                              </a:solidFill>
                              <a:latin typeface="Cambria Math" panose="02040503050406030204" pitchFamily="18" charset="0"/>
                            </a:rPr>
                            <m:t>𝟐</m:t>
                          </m:r>
                        </m:den>
                      </m:f>
                      <m:r>
                        <a:rPr lang="en-IN" sz="2400" b="1" i="1" smtClean="0">
                          <a:solidFill>
                            <a:schemeClr val="tx1">
                              <a:lumMod val="95000"/>
                            </a:schemeClr>
                          </a:solidFill>
                          <a:latin typeface="Cambria Math" panose="02040503050406030204" pitchFamily="18" charset="0"/>
                        </a:rPr>
                        <m:t> </m:t>
                      </m:r>
                      <m:nary>
                        <m:naryPr>
                          <m:ctrlPr>
                            <a:rPr lang="en-IN" sz="2400" b="1" i="1" smtClean="0">
                              <a:solidFill>
                                <a:schemeClr val="tx1">
                                  <a:lumMod val="95000"/>
                                </a:schemeClr>
                              </a:solidFill>
                              <a:latin typeface="Cambria Math" panose="02040503050406030204" pitchFamily="18" charset="0"/>
                            </a:rPr>
                          </m:ctrlPr>
                        </m:naryPr>
                        <m:sub>
                          <m:r>
                            <m:rPr>
                              <m:brk m:alnAt="23"/>
                            </m:rPr>
                            <a:rPr lang="en-IN" sz="2400" b="1" i="1" smtClean="0">
                              <a:solidFill>
                                <a:schemeClr val="tx1">
                                  <a:lumMod val="95000"/>
                                </a:schemeClr>
                              </a:solidFill>
                              <a:latin typeface="Cambria Math" panose="02040503050406030204" pitchFamily="18" charset="0"/>
                            </a:rPr>
                            <m:t>𝟎</m:t>
                          </m:r>
                        </m:sub>
                        <m:sup>
                          <m:r>
                            <a:rPr lang="en-IN" sz="2400" b="1" i="1" smtClean="0">
                              <a:solidFill>
                                <a:schemeClr val="tx1">
                                  <a:lumMod val="95000"/>
                                </a:schemeClr>
                              </a:solidFill>
                              <a:latin typeface="Cambria Math" panose="02040503050406030204" pitchFamily="18" charset="0"/>
                            </a:rPr>
                            <m:t>𝒃</m:t>
                          </m:r>
                        </m:sup>
                        <m:e>
                          <m:nary>
                            <m:naryPr>
                              <m:ctrlPr>
                                <a:rPr lang="en-IN" sz="2400" b="1" i="1" smtClean="0">
                                  <a:solidFill>
                                    <a:schemeClr val="tx1">
                                      <a:lumMod val="95000"/>
                                    </a:schemeClr>
                                  </a:solidFill>
                                  <a:latin typeface="Cambria Math" panose="02040503050406030204" pitchFamily="18" charset="0"/>
                                </a:rPr>
                              </m:ctrlPr>
                            </m:naryPr>
                            <m:sub>
                              <m:r>
                                <m:rPr>
                                  <m:brk m:alnAt="23"/>
                                </m:rPr>
                                <a:rPr lang="en-IN" sz="2400" b="1" i="1" smtClean="0">
                                  <a:solidFill>
                                    <a:schemeClr val="tx1">
                                      <a:lumMod val="95000"/>
                                    </a:schemeClr>
                                  </a:solidFill>
                                  <a:latin typeface="Cambria Math" panose="02040503050406030204" pitchFamily="18" charset="0"/>
                                </a:rPr>
                                <m:t>𝟎</m:t>
                              </m:r>
                            </m:sub>
                            <m:sup>
                              <m:r>
                                <a:rPr lang="en-IN" sz="2400" b="1" i="1" smtClean="0">
                                  <a:solidFill>
                                    <a:schemeClr val="tx1">
                                      <a:lumMod val="95000"/>
                                    </a:schemeClr>
                                  </a:solidFill>
                                  <a:latin typeface="Cambria Math" panose="02040503050406030204" pitchFamily="18" charset="0"/>
                                </a:rPr>
                                <m:t>𝒂</m:t>
                              </m:r>
                            </m:sup>
                            <m:e>
                              <m:r>
                                <a:rPr lang="en-IN" sz="2400" b="1" i="1" smtClean="0">
                                  <a:solidFill>
                                    <a:schemeClr val="tx1">
                                      <a:lumMod val="95000"/>
                                    </a:schemeClr>
                                  </a:solidFill>
                                  <a:latin typeface="Cambria Math" panose="02040503050406030204" pitchFamily="18" charset="0"/>
                                </a:rPr>
                                <m:t>𝑫</m:t>
                              </m:r>
                              <m:sSup>
                                <m:sSupPr>
                                  <m:ctrlPr>
                                    <a:rPr lang="en-IN" sz="2400" b="1" i="1" smtClean="0">
                                      <a:solidFill>
                                        <a:schemeClr val="tx1">
                                          <a:lumMod val="95000"/>
                                        </a:schemeClr>
                                      </a:solidFill>
                                      <a:latin typeface="Cambria Math" panose="02040503050406030204" pitchFamily="18" charset="0"/>
                                    </a:rPr>
                                  </m:ctrlPr>
                                </m:sSupPr>
                                <m:e>
                                  <m:d>
                                    <m:dPr>
                                      <m:ctrlPr>
                                        <a:rPr lang="en-IN" sz="2400" b="1" i="1" smtClean="0">
                                          <a:solidFill>
                                            <a:schemeClr val="tx1">
                                              <a:lumMod val="95000"/>
                                            </a:schemeClr>
                                          </a:solidFill>
                                          <a:latin typeface="Cambria Math" panose="02040503050406030204" pitchFamily="18" charset="0"/>
                                        </a:rPr>
                                      </m:ctrlPr>
                                    </m:dPr>
                                    <m:e>
                                      <m:f>
                                        <m:fPr>
                                          <m:ctrlPr>
                                            <a:rPr lang="en-IN" sz="2400" b="1" i="1">
                                              <a:solidFill>
                                                <a:schemeClr val="tx1">
                                                  <a:lumMod val="95000"/>
                                                </a:schemeClr>
                                              </a:solidFill>
                                              <a:latin typeface="Cambria Math" panose="02040503050406030204" pitchFamily="18" charset="0"/>
                                            </a:rPr>
                                          </m:ctrlPr>
                                        </m:fPr>
                                        <m:num>
                                          <m:sSup>
                                            <m:sSupPr>
                                              <m:ctrlPr>
                                                <a:rPr lang="en-IN" sz="2400" b="1" i="1">
                                                  <a:solidFill>
                                                    <a:schemeClr val="tx1">
                                                      <a:lumMod val="95000"/>
                                                    </a:schemeClr>
                                                  </a:solidFill>
                                                  <a:latin typeface="Cambria Math" panose="02040503050406030204" pitchFamily="18" charset="0"/>
                                                </a:rPr>
                                              </m:ctrlPr>
                                            </m:sSupPr>
                                            <m:e>
                                              <m:r>
                                                <a:rPr lang="en-IN" sz="2400" b="1" i="1">
                                                  <a:solidFill>
                                                    <a:schemeClr val="tx1">
                                                      <a:lumMod val="95000"/>
                                                    </a:schemeClr>
                                                  </a:solidFill>
                                                  <a:latin typeface="Cambria Math" panose="02040503050406030204" pitchFamily="18" charset="0"/>
                                                  <a:ea typeface="Cambria Math" panose="02040503050406030204" pitchFamily="18" charset="0"/>
                                                </a:rPr>
                                                <m:t>𝝏</m:t>
                                              </m:r>
                                            </m:e>
                                            <m:sup>
                                              <m:r>
                                                <a:rPr lang="en-IN" sz="2400" b="1" i="1">
                                                  <a:solidFill>
                                                    <a:schemeClr val="tx1">
                                                      <a:lumMod val="95000"/>
                                                    </a:schemeClr>
                                                  </a:solidFill>
                                                  <a:latin typeface="Cambria Math" panose="02040503050406030204" pitchFamily="18" charset="0"/>
                                                </a:rPr>
                                                <m:t>𝟐</m:t>
                                              </m:r>
                                            </m:sup>
                                          </m:sSup>
                                          <m:r>
                                            <a:rPr lang="en-IN" sz="2400" b="1" i="1">
                                              <a:solidFill>
                                                <a:schemeClr val="tx1">
                                                  <a:lumMod val="95000"/>
                                                </a:schemeClr>
                                              </a:solidFill>
                                              <a:latin typeface="Cambria Math" panose="02040503050406030204" pitchFamily="18" charset="0"/>
                                            </a:rPr>
                                            <m:t>𝒘</m:t>
                                          </m:r>
                                          <m:r>
                                            <a:rPr lang="en-IN" sz="2400" b="1" i="1">
                                              <a:solidFill>
                                                <a:schemeClr val="tx1">
                                                  <a:lumMod val="95000"/>
                                                </a:schemeClr>
                                              </a:solidFill>
                                              <a:latin typeface="Cambria Math" panose="02040503050406030204" pitchFamily="18" charset="0"/>
                                            </a:rPr>
                                            <m:t>(</m:t>
                                          </m:r>
                                          <m:r>
                                            <a:rPr lang="en-IN" sz="2400" b="1" i="1">
                                              <a:solidFill>
                                                <a:schemeClr val="tx1">
                                                  <a:lumMod val="95000"/>
                                                </a:schemeClr>
                                              </a:solidFill>
                                              <a:latin typeface="Cambria Math" panose="02040503050406030204" pitchFamily="18" charset="0"/>
                                            </a:rPr>
                                            <m:t>𝒙</m:t>
                                          </m:r>
                                          <m:r>
                                            <a:rPr lang="en-IN" sz="2400" b="1" i="1">
                                              <a:solidFill>
                                                <a:schemeClr val="tx1">
                                                  <a:lumMod val="95000"/>
                                                </a:schemeClr>
                                              </a:solidFill>
                                              <a:latin typeface="Cambria Math" panose="02040503050406030204" pitchFamily="18" charset="0"/>
                                            </a:rPr>
                                            <m:t>,</m:t>
                                          </m:r>
                                          <m:r>
                                            <a:rPr lang="en-IN" sz="2400" b="1" i="1">
                                              <a:solidFill>
                                                <a:schemeClr val="tx1">
                                                  <a:lumMod val="95000"/>
                                                </a:schemeClr>
                                              </a:solidFill>
                                              <a:latin typeface="Cambria Math" panose="02040503050406030204" pitchFamily="18" charset="0"/>
                                            </a:rPr>
                                            <m:t>𝒚</m:t>
                                          </m:r>
                                          <m:r>
                                            <a:rPr lang="en-IN" sz="2400" b="1" i="1">
                                              <a:solidFill>
                                                <a:schemeClr val="tx1">
                                                  <a:lumMod val="95000"/>
                                                </a:schemeClr>
                                              </a:solidFill>
                                              <a:latin typeface="Cambria Math" panose="02040503050406030204" pitchFamily="18" charset="0"/>
                                            </a:rPr>
                                            <m:t>,</m:t>
                                          </m:r>
                                          <m:r>
                                            <a:rPr lang="en-IN" sz="2400" b="1" i="1">
                                              <a:solidFill>
                                                <a:schemeClr val="tx1">
                                                  <a:lumMod val="95000"/>
                                                </a:schemeClr>
                                              </a:solidFill>
                                              <a:latin typeface="Cambria Math" panose="02040503050406030204" pitchFamily="18" charset="0"/>
                                            </a:rPr>
                                            <m:t>𝒕</m:t>
                                          </m:r>
                                          <m:r>
                                            <a:rPr lang="en-IN" sz="2400" b="1" i="1">
                                              <a:solidFill>
                                                <a:schemeClr val="tx1">
                                                  <a:lumMod val="95000"/>
                                                </a:schemeClr>
                                              </a:solidFill>
                                              <a:latin typeface="Cambria Math" panose="02040503050406030204" pitchFamily="18" charset="0"/>
                                            </a:rPr>
                                            <m:t>)</m:t>
                                          </m:r>
                                        </m:num>
                                        <m:den>
                                          <m:r>
                                            <a:rPr lang="en-IN" sz="2400" b="1" i="1">
                                              <a:solidFill>
                                                <a:schemeClr val="tx1">
                                                  <a:lumMod val="95000"/>
                                                </a:schemeClr>
                                              </a:solidFill>
                                              <a:latin typeface="Cambria Math" panose="02040503050406030204" pitchFamily="18" charset="0"/>
                                              <a:ea typeface="Cambria Math" panose="02040503050406030204" pitchFamily="18" charset="0"/>
                                            </a:rPr>
                                            <m:t>𝝏</m:t>
                                          </m:r>
                                          <m:sSup>
                                            <m:sSupPr>
                                              <m:ctrlPr>
                                                <a:rPr lang="en-IN" sz="2400" b="1" i="1">
                                                  <a:solidFill>
                                                    <a:schemeClr val="tx1">
                                                      <a:lumMod val="95000"/>
                                                    </a:schemeClr>
                                                  </a:solidFill>
                                                  <a:latin typeface="Cambria Math" panose="02040503050406030204" pitchFamily="18" charset="0"/>
                                                  <a:ea typeface="Cambria Math" panose="02040503050406030204" pitchFamily="18" charset="0"/>
                                                </a:rPr>
                                              </m:ctrlPr>
                                            </m:sSupPr>
                                            <m:e>
                                              <m:r>
                                                <a:rPr lang="en-IN" sz="2400" b="1" i="1">
                                                  <a:solidFill>
                                                    <a:schemeClr val="tx1">
                                                      <a:lumMod val="95000"/>
                                                    </a:schemeClr>
                                                  </a:solidFill>
                                                  <a:latin typeface="Cambria Math" panose="02040503050406030204" pitchFamily="18" charset="0"/>
                                                  <a:ea typeface="Cambria Math" panose="02040503050406030204" pitchFamily="18" charset="0"/>
                                                </a:rPr>
                                                <m:t>𝒙</m:t>
                                              </m:r>
                                            </m:e>
                                            <m:sup>
                                              <m:r>
                                                <a:rPr lang="en-IN" sz="2400" b="1" i="1">
                                                  <a:solidFill>
                                                    <a:schemeClr val="tx1">
                                                      <a:lumMod val="95000"/>
                                                    </a:schemeClr>
                                                  </a:solidFill>
                                                  <a:latin typeface="Cambria Math" panose="02040503050406030204" pitchFamily="18" charset="0"/>
                                                  <a:ea typeface="Cambria Math" panose="02040503050406030204" pitchFamily="18" charset="0"/>
                                                </a:rPr>
                                                <m:t>𝟐</m:t>
                                              </m:r>
                                            </m:sup>
                                          </m:sSup>
                                        </m:den>
                                      </m:f>
                                      <m:r>
                                        <a:rPr lang="en-IN" sz="2400" b="1" i="1">
                                          <a:solidFill>
                                            <a:schemeClr val="tx1">
                                              <a:lumMod val="95000"/>
                                            </a:schemeClr>
                                          </a:solidFill>
                                          <a:latin typeface="Cambria Math" panose="02040503050406030204" pitchFamily="18" charset="0"/>
                                        </a:rPr>
                                        <m:t>+</m:t>
                                      </m:r>
                                      <m:f>
                                        <m:fPr>
                                          <m:ctrlPr>
                                            <a:rPr lang="en-IN" sz="2400" b="1" i="1">
                                              <a:solidFill>
                                                <a:schemeClr val="tx1">
                                                  <a:lumMod val="95000"/>
                                                </a:schemeClr>
                                              </a:solidFill>
                                              <a:latin typeface="Cambria Math" panose="02040503050406030204" pitchFamily="18" charset="0"/>
                                            </a:rPr>
                                          </m:ctrlPr>
                                        </m:fPr>
                                        <m:num>
                                          <m:sSup>
                                            <m:sSupPr>
                                              <m:ctrlPr>
                                                <a:rPr lang="en-IN" sz="2400" b="1" i="1">
                                                  <a:solidFill>
                                                    <a:schemeClr val="tx1">
                                                      <a:lumMod val="95000"/>
                                                    </a:schemeClr>
                                                  </a:solidFill>
                                                  <a:latin typeface="Cambria Math" panose="02040503050406030204" pitchFamily="18" charset="0"/>
                                                </a:rPr>
                                              </m:ctrlPr>
                                            </m:sSupPr>
                                            <m:e>
                                              <m:r>
                                                <a:rPr lang="en-IN" sz="2400" b="1" i="1">
                                                  <a:solidFill>
                                                    <a:schemeClr val="tx1">
                                                      <a:lumMod val="95000"/>
                                                    </a:schemeClr>
                                                  </a:solidFill>
                                                  <a:latin typeface="Cambria Math" panose="02040503050406030204" pitchFamily="18" charset="0"/>
                                                  <a:ea typeface="Cambria Math" panose="02040503050406030204" pitchFamily="18" charset="0"/>
                                                </a:rPr>
                                                <m:t>𝝏</m:t>
                                              </m:r>
                                            </m:e>
                                            <m:sup>
                                              <m:r>
                                                <a:rPr lang="en-IN" sz="2400" b="1" i="1">
                                                  <a:solidFill>
                                                    <a:schemeClr val="tx1">
                                                      <a:lumMod val="95000"/>
                                                    </a:schemeClr>
                                                  </a:solidFill>
                                                  <a:latin typeface="Cambria Math" panose="02040503050406030204" pitchFamily="18" charset="0"/>
                                                </a:rPr>
                                                <m:t>𝟐</m:t>
                                              </m:r>
                                            </m:sup>
                                          </m:sSup>
                                          <m:r>
                                            <a:rPr lang="en-IN" sz="2400" b="1" i="1">
                                              <a:solidFill>
                                                <a:schemeClr val="tx1">
                                                  <a:lumMod val="95000"/>
                                                </a:schemeClr>
                                              </a:solidFill>
                                              <a:latin typeface="Cambria Math" panose="02040503050406030204" pitchFamily="18" charset="0"/>
                                            </a:rPr>
                                            <m:t>𝒘</m:t>
                                          </m:r>
                                          <m:r>
                                            <a:rPr lang="en-IN" sz="2400" b="1" i="1">
                                              <a:solidFill>
                                                <a:schemeClr val="tx1">
                                                  <a:lumMod val="95000"/>
                                                </a:schemeClr>
                                              </a:solidFill>
                                              <a:latin typeface="Cambria Math" panose="02040503050406030204" pitchFamily="18" charset="0"/>
                                            </a:rPr>
                                            <m:t>(</m:t>
                                          </m:r>
                                          <m:r>
                                            <a:rPr lang="en-IN" sz="2400" b="1" i="1">
                                              <a:solidFill>
                                                <a:schemeClr val="tx1">
                                                  <a:lumMod val="95000"/>
                                                </a:schemeClr>
                                              </a:solidFill>
                                              <a:latin typeface="Cambria Math" panose="02040503050406030204" pitchFamily="18" charset="0"/>
                                            </a:rPr>
                                            <m:t>𝒙</m:t>
                                          </m:r>
                                          <m:r>
                                            <a:rPr lang="en-IN" sz="2400" b="1" i="1">
                                              <a:solidFill>
                                                <a:schemeClr val="tx1">
                                                  <a:lumMod val="95000"/>
                                                </a:schemeClr>
                                              </a:solidFill>
                                              <a:latin typeface="Cambria Math" panose="02040503050406030204" pitchFamily="18" charset="0"/>
                                            </a:rPr>
                                            <m:t>,</m:t>
                                          </m:r>
                                          <m:r>
                                            <a:rPr lang="en-IN" sz="2400" b="1" i="1">
                                              <a:solidFill>
                                                <a:schemeClr val="tx1">
                                                  <a:lumMod val="95000"/>
                                                </a:schemeClr>
                                              </a:solidFill>
                                              <a:latin typeface="Cambria Math" panose="02040503050406030204" pitchFamily="18" charset="0"/>
                                            </a:rPr>
                                            <m:t>𝒚</m:t>
                                          </m:r>
                                          <m:r>
                                            <a:rPr lang="en-IN" sz="2400" b="1" i="1">
                                              <a:solidFill>
                                                <a:schemeClr val="tx1">
                                                  <a:lumMod val="95000"/>
                                                </a:schemeClr>
                                              </a:solidFill>
                                              <a:latin typeface="Cambria Math" panose="02040503050406030204" pitchFamily="18" charset="0"/>
                                            </a:rPr>
                                            <m:t>,</m:t>
                                          </m:r>
                                          <m:r>
                                            <a:rPr lang="en-IN" sz="2400" b="1" i="1">
                                              <a:solidFill>
                                                <a:schemeClr val="tx1">
                                                  <a:lumMod val="95000"/>
                                                </a:schemeClr>
                                              </a:solidFill>
                                              <a:latin typeface="Cambria Math" panose="02040503050406030204" pitchFamily="18" charset="0"/>
                                            </a:rPr>
                                            <m:t>𝒕</m:t>
                                          </m:r>
                                          <m:r>
                                            <a:rPr lang="en-IN" sz="2400" b="1" i="1" smtClean="0">
                                              <a:solidFill>
                                                <a:schemeClr val="tx1">
                                                  <a:lumMod val="95000"/>
                                                </a:schemeClr>
                                              </a:solidFill>
                                              <a:latin typeface="Cambria Math" panose="02040503050406030204" pitchFamily="18" charset="0"/>
                                            </a:rPr>
                                            <m:t>)</m:t>
                                          </m:r>
                                        </m:num>
                                        <m:den>
                                          <m:r>
                                            <a:rPr lang="en-IN" sz="2400" b="1" i="1">
                                              <a:solidFill>
                                                <a:schemeClr val="tx1">
                                                  <a:lumMod val="95000"/>
                                                </a:schemeClr>
                                              </a:solidFill>
                                              <a:latin typeface="Cambria Math" panose="02040503050406030204" pitchFamily="18" charset="0"/>
                                              <a:ea typeface="Cambria Math" panose="02040503050406030204" pitchFamily="18" charset="0"/>
                                            </a:rPr>
                                            <m:t>𝝏</m:t>
                                          </m:r>
                                          <m:sSup>
                                            <m:sSupPr>
                                              <m:ctrlPr>
                                                <a:rPr lang="en-IN" sz="2400" b="1" i="1">
                                                  <a:solidFill>
                                                    <a:schemeClr val="tx1">
                                                      <a:lumMod val="95000"/>
                                                    </a:schemeClr>
                                                  </a:solidFill>
                                                  <a:latin typeface="Cambria Math" panose="02040503050406030204" pitchFamily="18" charset="0"/>
                                                  <a:ea typeface="Cambria Math" panose="02040503050406030204" pitchFamily="18" charset="0"/>
                                                </a:rPr>
                                              </m:ctrlPr>
                                            </m:sSupPr>
                                            <m:e>
                                              <m:r>
                                                <a:rPr lang="en-IN" sz="2400" b="1" i="1">
                                                  <a:solidFill>
                                                    <a:schemeClr val="tx1">
                                                      <a:lumMod val="95000"/>
                                                    </a:schemeClr>
                                                  </a:solidFill>
                                                  <a:latin typeface="Cambria Math" panose="02040503050406030204" pitchFamily="18" charset="0"/>
                                                  <a:ea typeface="Cambria Math" panose="02040503050406030204" pitchFamily="18" charset="0"/>
                                                </a:rPr>
                                                <m:t>𝒚</m:t>
                                              </m:r>
                                            </m:e>
                                            <m:sup>
                                              <m:r>
                                                <a:rPr lang="en-IN" sz="2400" b="1" i="1">
                                                  <a:solidFill>
                                                    <a:schemeClr val="tx1">
                                                      <a:lumMod val="95000"/>
                                                    </a:schemeClr>
                                                  </a:solidFill>
                                                  <a:latin typeface="Cambria Math" panose="02040503050406030204" pitchFamily="18" charset="0"/>
                                                  <a:ea typeface="Cambria Math" panose="02040503050406030204" pitchFamily="18" charset="0"/>
                                                </a:rPr>
                                                <m:t>𝟐</m:t>
                                              </m:r>
                                            </m:sup>
                                          </m:sSup>
                                        </m:den>
                                      </m:f>
                                    </m:e>
                                  </m:d>
                                </m:e>
                                <m:sup>
                                  <m:r>
                                    <a:rPr lang="en-IN" sz="2400" b="1" i="1" smtClean="0">
                                      <a:solidFill>
                                        <a:schemeClr val="tx1">
                                          <a:lumMod val="95000"/>
                                        </a:schemeClr>
                                      </a:solidFill>
                                      <a:latin typeface="Cambria Math" panose="02040503050406030204" pitchFamily="18" charset="0"/>
                                    </a:rPr>
                                    <m:t>𝟐</m:t>
                                  </m:r>
                                </m:sup>
                              </m:sSup>
                              <m:r>
                                <a:rPr lang="en-IN" sz="2400" b="1" i="1" smtClean="0">
                                  <a:solidFill>
                                    <a:schemeClr val="tx1">
                                      <a:lumMod val="95000"/>
                                    </a:schemeClr>
                                  </a:solidFill>
                                  <a:latin typeface="Cambria Math" panose="02040503050406030204" pitchFamily="18" charset="0"/>
                                </a:rPr>
                                <m:t>ⅆ</m:t>
                              </m:r>
                              <m:r>
                                <a:rPr lang="en-IN" sz="2400" b="1" i="1" smtClean="0">
                                  <a:solidFill>
                                    <a:schemeClr val="tx1">
                                      <a:lumMod val="95000"/>
                                    </a:schemeClr>
                                  </a:solidFill>
                                  <a:latin typeface="Cambria Math" panose="02040503050406030204" pitchFamily="18" charset="0"/>
                                </a:rPr>
                                <m:t>𝒙</m:t>
                              </m:r>
                              <m:r>
                                <a:rPr lang="en-IN" sz="2400" b="1" i="1" smtClean="0">
                                  <a:solidFill>
                                    <a:schemeClr val="tx1">
                                      <a:lumMod val="95000"/>
                                    </a:schemeClr>
                                  </a:solidFill>
                                  <a:latin typeface="Cambria Math" panose="02040503050406030204" pitchFamily="18" charset="0"/>
                                </a:rPr>
                                <m:t>ⅆ</m:t>
                              </m:r>
                              <m:r>
                                <a:rPr lang="en-IN" sz="2400" b="1" i="1" smtClean="0">
                                  <a:solidFill>
                                    <a:schemeClr val="tx1">
                                      <a:lumMod val="95000"/>
                                    </a:schemeClr>
                                  </a:solidFill>
                                  <a:latin typeface="Cambria Math" panose="02040503050406030204" pitchFamily="18" charset="0"/>
                                </a:rPr>
                                <m:t>𝒚</m:t>
                              </m:r>
                            </m:e>
                          </m:nary>
                        </m:e>
                      </m:nary>
                    </m:oMath>
                  </m:oMathPara>
                </a14:m>
                <a:endParaRPr lang="en-IN" sz="2400" b="1" dirty="0">
                  <a:solidFill>
                    <a:schemeClr val="tx1">
                      <a:lumMod val="95000"/>
                    </a:schemeClr>
                  </a:solidFill>
                </a:endParaRPr>
              </a:p>
              <a:p>
                <a:pPr marL="0" indent="0" algn="just">
                  <a:buNone/>
                </a:pPr>
                <a:endParaRPr lang="en-IN" sz="2400" b="1" dirty="0">
                  <a:solidFill>
                    <a:schemeClr val="tx1">
                      <a:lumMod val="95000"/>
                    </a:schemeClr>
                  </a:solidFill>
                </a:endParaRPr>
              </a:p>
              <a:p>
                <a:pPr marL="0" indent="0" algn="just">
                  <a:buNone/>
                </a:pPr>
                <a:r>
                  <a:rPr lang="en-IN" sz="2400" b="1" dirty="0">
                    <a:solidFill>
                      <a:schemeClr val="tx1">
                        <a:lumMod val="95000"/>
                      </a:schemeClr>
                    </a:solidFill>
                  </a:rPr>
                  <a:t>The expression for kinetic energy, </a:t>
                </a:r>
                <a14:m>
                  <m:oMath xmlns:m="http://schemas.openxmlformats.org/officeDocument/2006/math">
                    <m:r>
                      <a:rPr lang="en-IN" sz="2400" b="1" i="1">
                        <a:solidFill>
                          <a:schemeClr val="tx1">
                            <a:lumMod val="95000"/>
                          </a:schemeClr>
                        </a:solidFill>
                        <a:latin typeface="Cambria Math" panose="02040503050406030204" pitchFamily="18" charset="0"/>
                      </a:rPr>
                      <m:t>𝑻</m:t>
                    </m:r>
                  </m:oMath>
                </a14:m>
                <a:r>
                  <a:rPr lang="en-IN" sz="2400" b="1" dirty="0">
                    <a:solidFill>
                      <a:schemeClr val="tx1">
                        <a:lumMod val="95000"/>
                      </a:schemeClr>
                    </a:solidFill>
                  </a:rPr>
                  <a:t>, of the plate is expressed as :</a:t>
                </a:r>
              </a:p>
              <a:p>
                <a:pPr marL="0" indent="0" algn="just">
                  <a:buNone/>
                </a:pPr>
                <a:endParaRPr lang="en-IN" sz="2400" b="1" dirty="0">
                  <a:solidFill>
                    <a:schemeClr val="tx1">
                      <a:lumMod val="95000"/>
                    </a:schemeClr>
                  </a:solidFill>
                </a:endParaRPr>
              </a:p>
              <a:p>
                <a:pPr marL="0" indent="0" algn="just">
                  <a:buNone/>
                </a:pPr>
                <a14:m>
                  <m:oMathPara xmlns:m="http://schemas.openxmlformats.org/officeDocument/2006/math">
                    <m:oMathParaPr>
                      <m:jc m:val="centerGroup"/>
                    </m:oMathParaPr>
                    <m:oMath xmlns:m="http://schemas.openxmlformats.org/officeDocument/2006/math">
                      <m:r>
                        <a:rPr lang="en-IN" sz="2400" b="1" i="1" smtClean="0">
                          <a:solidFill>
                            <a:schemeClr val="tx1">
                              <a:lumMod val="95000"/>
                            </a:schemeClr>
                          </a:solidFill>
                          <a:latin typeface="Cambria Math" panose="02040503050406030204" pitchFamily="18" charset="0"/>
                        </a:rPr>
                        <m:t>𝑻</m:t>
                      </m:r>
                      <m:r>
                        <a:rPr lang="en-IN" sz="2400" b="1" i="1">
                          <a:solidFill>
                            <a:schemeClr val="tx1">
                              <a:lumMod val="95000"/>
                            </a:schemeClr>
                          </a:solidFill>
                          <a:latin typeface="Cambria Math" panose="02040503050406030204" pitchFamily="18" charset="0"/>
                        </a:rPr>
                        <m:t>= </m:t>
                      </m:r>
                      <m:f>
                        <m:fPr>
                          <m:ctrlPr>
                            <a:rPr lang="en-IN" sz="2400" b="1" i="1">
                              <a:solidFill>
                                <a:schemeClr val="tx1">
                                  <a:lumMod val="95000"/>
                                </a:schemeClr>
                              </a:solidFill>
                              <a:latin typeface="Cambria Math" panose="02040503050406030204" pitchFamily="18" charset="0"/>
                            </a:rPr>
                          </m:ctrlPr>
                        </m:fPr>
                        <m:num>
                          <m:r>
                            <a:rPr lang="en-IN" sz="2400" b="1" i="1">
                              <a:solidFill>
                                <a:schemeClr val="tx1">
                                  <a:lumMod val="95000"/>
                                </a:schemeClr>
                              </a:solidFill>
                              <a:latin typeface="Cambria Math" panose="02040503050406030204" pitchFamily="18" charset="0"/>
                            </a:rPr>
                            <m:t>𝟏</m:t>
                          </m:r>
                        </m:num>
                        <m:den>
                          <m:r>
                            <a:rPr lang="en-IN" sz="2400" b="1" i="1">
                              <a:solidFill>
                                <a:schemeClr val="tx1">
                                  <a:lumMod val="95000"/>
                                </a:schemeClr>
                              </a:solidFill>
                              <a:latin typeface="Cambria Math" panose="02040503050406030204" pitchFamily="18" charset="0"/>
                            </a:rPr>
                            <m:t>𝟐</m:t>
                          </m:r>
                        </m:den>
                      </m:f>
                      <m:r>
                        <a:rPr lang="en-IN" sz="2400" b="1" i="1">
                          <a:solidFill>
                            <a:schemeClr val="tx1">
                              <a:lumMod val="95000"/>
                            </a:schemeClr>
                          </a:solidFill>
                          <a:latin typeface="Cambria Math" panose="02040503050406030204" pitchFamily="18" charset="0"/>
                        </a:rPr>
                        <m:t> </m:t>
                      </m:r>
                      <m:r>
                        <a:rPr lang="en-IN" sz="2400" b="1" i="1" smtClean="0">
                          <a:solidFill>
                            <a:schemeClr val="tx1">
                              <a:lumMod val="95000"/>
                            </a:schemeClr>
                          </a:solidFill>
                          <a:latin typeface="Cambria Math" panose="02040503050406030204" pitchFamily="18" charset="0"/>
                          <a:ea typeface="Cambria Math" panose="02040503050406030204" pitchFamily="18" charset="0"/>
                        </a:rPr>
                        <m:t>𝝆</m:t>
                      </m:r>
                      <m:r>
                        <a:rPr lang="en-IN" sz="2400" b="1" i="1" smtClean="0">
                          <a:solidFill>
                            <a:schemeClr val="tx1">
                              <a:lumMod val="95000"/>
                            </a:schemeClr>
                          </a:solidFill>
                          <a:latin typeface="Cambria Math" panose="02040503050406030204" pitchFamily="18" charset="0"/>
                          <a:ea typeface="Cambria Math" panose="02040503050406030204" pitchFamily="18" charset="0"/>
                        </a:rPr>
                        <m:t>𝒉</m:t>
                      </m:r>
                      <m:nary>
                        <m:naryPr>
                          <m:ctrlPr>
                            <a:rPr lang="en-IN" sz="2400" b="1" i="1">
                              <a:solidFill>
                                <a:schemeClr val="tx1">
                                  <a:lumMod val="95000"/>
                                </a:schemeClr>
                              </a:solidFill>
                              <a:latin typeface="Cambria Math" panose="02040503050406030204" pitchFamily="18" charset="0"/>
                            </a:rPr>
                          </m:ctrlPr>
                        </m:naryPr>
                        <m:sub>
                          <m:r>
                            <m:rPr>
                              <m:brk m:alnAt="23"/>
                            </m:rPr>
                            <a:rPr lang="en-IN" sz="2400" b="1" i="1">
                              <a:solidFill>
                                <a:schemeClr val="tx1">
                                  <a:lumMod val="95000"/>
                                </a:schemeClr>
                              </a:solidFill>
                              <a:latin typeface="Cambria Math" panose="02040503050406030204" pitchFamily="18" charset="0"/>
                            </a:rPr>
                            <m:t>𝟎</m:t>
                          </m:r>
                        </m:sub>
                        <m:sup>
                          <m:r>
                            <a:rPr lang="en-IN" sz="2400" b="1" i="1">
                              <a:solidFill>
                                <a:schemeClr val="tx1">
                                  <a:lumMod val="95000"/>
                                </a:schemeClr>
                              </a:solidFill>
                              <a:latin typeface="Cambria Math" panose="02040503050406030204" pitchFamily="18" charset="0"/>
                            </a:rPr>
                            <m:t>𝒃</m:t>
                          </m:r>
                        </m:sup>
                        <m:e>
                          <m:nary>
                            <m:naryPr>
                              <m:ctrlPr>
                                <a:rPr lang="en-IN" sz="2400" b="1" i="1">
                                  <a:solidFill>
                                    <a:schemeClr val="tx1">
                                      <a:lumMod val="95000"/>
                                    </a:schemeClr>
                                  </a:solidFill>
                                  <a:latin typeface="Cambria Math" panose="02040503050406030204" pitchFamily="18" charset="0"/>
                                </a:rPr>
                              </m:ctrlPr>
                            </m:naryPr>
                            <m:sub>
                              <m:r>
                                <m:rPr>
                                  <m:brk m:alnAt="23"/>
                                </m:rPr>
                                <a:rPr lang="en-IN" sz="2400" b="1" i="1">
                                  <a:solidFill>
                                    <a:schemeClr val="tx1">
                                      <a:lumMod val="95000"/>
                                    </a:schemeClr>
                                  </a:solidFill>
                                  <a:latin typeface="Cambria Math" panose="02040503050406030204" pitchFamily="18" charset="0"/>
                                </a:rPr>
                                <m:t>𝟎</m:t>
                              </m:r>
                            </m:sub>
                            <m:sup>
                              <m:r>
                                <a:rPr lang="en-IN" sz="2400" b="1" i="1">
                                  <a:solidFill>
                                    <a:schemeClr val="tx1">
                                      <a:lumMod val="95000"/>
                                    </a:schemeClr>
                                  </a:solidFill>
                                  <a:latin typeface="Cambria Math" panose="02040503050406030204" pitchFamily="18" charset="0"/>
                                </a:rPr>
                                <m:t>𝒂</m:t>
                              </m:r>
                            </m:sup>
                            <m:e>
                              <m:sSup>
                                <m:sSupPr>
                                  <m:ctrlPr>
                                    <a:rPr lang="en-IN" sz="2400" b="1" i="1">
                                      <a:solidFill>
                                        <a:schemeClr val="tx1">
                                          <a:lumMod val="95000"/>
                                        </a:schemeClr>
                                      </a:solidFill>
                                      <a:latin typeface="Cambria Math" panose="02040503050406030204" pitchFamily="18" charset="0"/>
                                    </a:rPr>
                                  </m:ctrlPr>
                                </m:sSupPr>
                                <m:e>
                                  <m:d>
                                    <m:dPr>
                                      <m:ctrlPr>
                                        <a:rPr lang="en-IN" sz="2400" b="1" i="1">
                                          <a:solidFill>
                                            <a:schemeClr val="tx1">
                                              <a:lumMod val="95000"/>
                                            </a:schemeClr>
                                          </a:solidFill>
                                          <a:latin typeface="Cambria Math" panose="02040503050406030204" pitchFamily="18" charset="0"/>
                                        </a:rPr>
                                      </m:ctrlPr>
                                    </m:dPr>
                                    <m:e>
                                      <m:f>
                                        <m:fPr>
                                          <m:ctrlPr>
                                            <a:rPr lang="en-IN" sz="2400" b="1" i="1">
                                              <a:solidFill>
                                                <a:schemeClr val="tx1">
                                                  <a:lumMod val="95000"/>
                                                </a:schemeClr>
                                              </a:solidFill>
                                              <a:latin typeface="Cambria Math" panose="02040503050406030204" pitchFamily="18" charset="0"/>
                                            </a:rPr>
                                          </m:ctrlPr>
                                        </m:fPr>
                                        <m:num>
                                          <m:sSup>
                                            <m:sSupPr>
                                              <m:ctrlPr>
                                                <a:rPr lang="en-IN" sz="2400" b="1" i="1">
                                                  <a:solidFill>
                                                    <a:schemeClr val="tx1">
                                                      <a:lumMod val="95000"/>
                                                    </a:schemeClr>
                                                  </a:solidFill>
                                                  <a:latin typeface="Cambria Math" panose="02040503050406030204" pitchFamily="18" charset="0"/>
                                                </a:rPr>
                                              </m:ctrlPr>
                                            </m:sSupPr>
                                            <m:e>
                                              <m:r>
                                                <a:rPr lang="en-IN" sz="2400" b="1" i="1">
                                                  <a:solidFill>
                                                    <a:schemeClr val="tx1">
                                                      <a:lumMod val="95000"/>
                                                    </a:schemeClr>
                                                  </a:solidFill>
                                                  <a:latin typeface="Cambria Math" panose="02040503050406030204" pitchFamily="18" charset="0"/>
                                                  <a:ea typeface="Cambria Math" panose="02040503050406030204" pitchFamily="18" charset="0"/>
                                                </a:rPr>
                                                <m:t>𝝏</m:t>
                                              </m:r>
                                            </m:e>
                                            <m:sup>
                                              <m:r>
                                                <a:rPr lang="en-IN" sz="2400" b="1" i="1">
                                                  <a:solidFill>
                                                    <a:schemeClr val="tx1">
                                                      <a:lumMod val="95000"/>
                                                    </a:schemeClr>
                                                  </a:solidFill>
                                                  <a:latin typeface="Cambria Math" panose="02040503050406030204" pitchFamily="18" charset="0"/>
                                                </a:rPr>
                                                <m:t>𝟐</m:t>
                                              </m:r>
                                            </m:sup>
                                          </m:sSup>
                                          <m:r>
                                            <a:rPr lang="en-IN" sz="2400" b="1" i="1">
                                              <a:solidFill>
                                                <a:schemeClr val="tx1">
                                                  <a:lumMod val="95000"/>
                                                </a:schemeClr>
                                              </a:solidFill>
                                              <a:latin typeface="Cambria Math" panose="02040503050406030204" pitchFamily="18" charset="0"/>
                                            </a:rPr>
                                            <m:t>𝒘</m:t>
                                          </m:r>
                                          <m:r>
                                            <a:rPr lang="en-IN" sz="2400" b="1" i="1">
                                              <a:solidFill>
                                                <a:schemeClr val="tx1">
                                                  <a:lumMod val="95000"/>
                                                </a:schemeClr>
                                              </a:solidFill>
                                              <a:latin typeface="Cambria Math" panose="02040503050406030204" pitchFamily="18" charset="0"/>
                                            </a:rPr>
                                            <m:t>(</m:t>
                                          </m:r>
                                          <m:r>
                                            <a:rPr lang="en-IN" sz="2400" b="1" i="1">
                                              <a:solidFill>
                                                <a:schemeClr val="tx1">
                                                  <a:lumMod val="95000"/>
                                                </a:schemeClr>
                                              </a:solidFill>
                                              <a:latin typeface="Cambria Math" panose="02040503050406030204" pitchFamily="18" charset="0"/>
                                            </a:rPr>
                                            <m:t>𝒙</m:t>
                                          </m:r>
                                          <m:r>
                                            <a:rPr lang="en-IN" sz="2400" b="1" i="1">
                                              <a:solidFill>
                                                <a:schemeClr val="tx1">
                                                  <a:lumMod val="95000"/>
                                                </a:schemeClr>
                                              </a:solidFill>
                                              <a:latin typeface="Cambria Math" panose="02040503050406030204" pitchFamily="18" charset="0"/>
                                            </a:rPr>
                                            <m:t>,</m:t>
                                          </m:r>
                                          <m:r>
                                            <a:rPr lang="en-IN" sz="2400" b="1" i="1">
                                              <a:solidFill>
                                                <a:schemeClr val="tx1">
                                                  <a:lumMod val="95000"/>
                                                </a:schemeClr>
                                              </a:solidFill>
                                              <a:latin typeface="Cambria Math" panose="02040503050406030204" pitchFamily="18" charset="0"/>
                                            </a:rPr>
                                            <m:t>𝒚</m:t>
                                          </m:r>
                                          <m:r>
                                            <a:rPr lang="en-IN" sz="2400" b="1" i="1">
                                              <a:solidFill>
                                                <a:schemeClr val="tx1">
                                                  <a:lumMod val="95000"/>
                                                </a:schemeClr>
                                              </a:solidFill>
                                              <a:latin typeface="Cambria Math" panose="02040503050406030204" pitchFamily="18" charset="0"/>
                                            </a:rPr>
                                            <m:t>,</m:t>
                                          </m:r>
                                          <m:r>
                                            <a:rPr lang="en-IN" sz="2400" b="1" i="1">
                                              <a:solidFill>
                                                <a:schemeClr val="tx1">
                                                  <a:lumMod val="95000"/>
                                                </a:schemeClr>
                                              </a:solidFill>
                                              <a:latin typeface="Cambria Math" panose="02040503050406030204" pitchFamily="18" charset="0"/>
                                            </a:rPr>
                                            <m:t>𝒕</m:t>
                                          </m:r>
                                          <m:r>
                                            <a:rPr lang="en-IN" sz="2400" b="1" i="1">
                                              <a:solidFill>
                                                <a:schemeClr val="tx1">
                                                  <a:lumMod val="95000"/>
                                                </a:schemeClr>
                                              </a:solidFill>
                                              <a:latin typeface="Cambria Math" panose="02040503050406030204" pitchFamily="18" charset="0"/>
                                            </a:rPr>
                                            <m:t>)</m:t>
                                          </m:r>
                                        </m:num>
                                        <m:den>
                                          <m:r>
                                            <a:rPr lang="en-IN" sz="2400" b="1" i="1">
                                              <a:solidFill>
                                                <a:schemeClr val="tx1">
                                                  <a:lumMod val="95000"/>
                                                </a:schemeClr>
                                              </a:solidFill>
                                              <a:latin typeface="Cambria Math" panose="02040503050406030204" pitchFamily="18" charset="0"/>
                                              <a:ea typeface="Cambria Math" panose="02040503050406030204" pitchFamily="18" charset="0"/>
                                            </a:rPr>
                                            <m:t>𝝏</m:t>
                                          </m:r>
                                          <m:sSup>
                                            <m:sSupPr>
                                              <m:ctrlPr>
                                                <a:rPr lang="en-IN" sz="2400" b="1" i="1">
                                                  <a:solidFill>
                                                    <a:schemeClr val="tx1">
                                                      <a:lumMod val="95000"/>
                                                    </a:schemeClr>
                                                  </a:solidFill>
                                                  <a:latin typeface="Cambria Math" panose="02040503050406030204" pitchFamily="18" charset="0"/>
                                                  <a:ea typeface="Cambria Math" panose="02040503050406030204" pitchFamily="18" charset="0"/>
                                                </a:rPr>
                                              </m:ctrlPr>
                                            </m:sSupPr>
                                            <m:e>
                                              <m:r>
                                                <a:rPr lang="en-IN" sz="2400" b="1" i="1" smtClean="0">
                                                  <a:solidFill>
                                                    <a:schemeClr val="tx1">
                                                      <a:lumMod val="95000"/>
                                                    </a:schemeClr>
                                                  </a:solidFill>
                                                  <a:latin typeface="Cambria Math" panose="02040503050406030204" pitchFamily="18" charset="0"/>
                                                  <a:ea typeface="Cambria Math" panose="02040503050406030204" pitchFamily="18" charset="0"/>
                                                </a:rPr>
                                                <m:t>𝒕</m:t>
                                              </m:r>
                                            </m:e>
                                            <m:sup>
                                              <m:r>
                                                <a:rPr lang="en-IN" sz="2400" b="1" i="1">
                                                  <a:solidFill>
                                                    <a:schemeClr val="tx1">
                                                      <a:lumMod val="95000"/>
                                                    </a:schemeClr>
                                                  </a:solidFill>
                                                  <a:latin typeface="Cambria Math" panose="02040503050406030204" pitchFamily="18" charset="0"/>
                                                  <a:ea typeface="Cambria Math" panose="02040503050406030204" pitchFamily="18" charset="0"/>
                                                </a:rPr>
                                                <m:t>𝟐</m:t>
                                              </m:r>
                                            </m:sup>
                                          </m:sSup>
                                        </m:den>
                                      </m:f>
                                    </m:e>
                                  </m:d>
                                </m:e>
                                <m:sup>
                                  <m:r>
                                    <a:rPr lang="en-IN" sz="2400" b="1" i="1">
                                      <a:solidFill>
                                        <a:schemeClr val="tx1">
                                          <a:lumMod val="95000"/>
                                        </a:schemeClr>
                                      </a:solidFill>
                                      <a:latin typeface="Cambria Math" panose="02040503050406030204" pitchFamily="18" charset="0"/>
                                    </a:rPr>
                                    <m:t>𝟐</m:t>
                                  </m:r>
                                </m:sup>
                              </m:sSup>
                              <m:r>
                                <a:rPr lang="en-IN" sz="2400" b="1" i="1">
                                  <a:solidFill>
                                    <a:schemeClr val="tx1">
                                      <a:lumMod val="95000"/>
                                    </a:schemeClr>
                                  </a:solidFill>
                                  <a:latin typeface="Cambria Math" panose="02040503050406030204" pitchFamily="18" charset="0"/>
                                </a:rPr>
                                <m:t>ⅆ</m:t>
                              </m:r>
                              <m:r>
                                <a:rPr lang="en-IN" sz="2400" b="1" i="1">
                                  <a:solidFill>
                                    <a:schemeClr val="tx1">
                                      <a:lumMod val="95000"/>
                                    </a:schemeClr>
                                  </a:solidFill>
                                  <a:latin typeface="Cambria Math" panose="02040503050406030204" pitchFamily="18" charset="0"/>
                                </a:rPr>
                                <m:t>𝒙</m:t>
                              </m:r>
                              <m:r>
                                <a:rPr lang="en-IN" sz="2400" b="1" i="1">
                                  <a:solidFill>
                                    <a:schemeClr val="tx1">
                                      <a:lumMod val="95000"/>
                                    </a:schemeClr>
                                  </a:solidFill>
                                  <a:latin typeface="Cambria Math" panose="02040503050406030204" pitchFamily="18" charset="0"/>
                                </a:rPr>
                                <m:t>ⅆ</m:t>
                              </m:r>
                              <m:r>
                                <a:rPr lang="en-IN" sz="2400" b="1" i="1">
                                  <a:solidFill>
                                    <a:schemeClr val="tx1">
                                      <a:lumMod val="95000"/>
                                    </a:schemeClr>
                                  </a:solidFill>
                                  <a:latin typeface="Cambria Math" panose="02040503050406030204" pitchFamily="18" charset="0"/>
                                </a:rPr>
                                <m:t>𝒚</m:t>
                              </m:r>
                            </m:e>
                          </m:nary>
                        </m:e>
                      </m:nary>
                    </m:oMath>
                  </m:oMathPara>
                </a14:m>
                <a:endParaRPr lang="en-IN" sz="2400" b="1" dirty="0">
                  <a:solidFill>
                    <a:schemeClr val="tx1">
                      <a:lumMod val="95000"/>
                    </a:schemeClr>
                  </a:solidFill>
                </a:endParaRPr>
              </a:p>
              <a:p>
                <a:pPr marL="0" indent="0" algn="just">
                  <a:buNone/>
                </a:pPr>
                <a:endParaRPr lang="en-IN" sz="2400" b="1" dirty="0">
                  <a:solidFill>
                    <a:schemeClr val="tx1">
                      <a:lumMod val="95000"/>
                    </a:schemeClr>
                  </a:solidFill>
                </a:endParaRPr>
              </a:p>
              <a:p>
                <a:pPr marL="0" indent="0" algn="just">
                  <a:buNone/>
                </a:pPr>
                <a:r>
                  <a:rPr lang="en-IN" sz="2400" b="1" dirty="0">
                    <a:solidFill>
                      <a:schemeClr val="tx1">
                        <a:lumMod val="95000"/>
                      </a:schemeClr>
                    </a:solidFill>
                  </a:rPr>
                  <a:t>Here, ‘ </a:t>
                </a:r>
                <a:r>
                  <a:rPr lang="en-IN" sz="2400" b="1" i="1" dirty="0">
                    <a:solidFill>
                      <a:schemeClr val="tx1">
                        <a:lumMod val="95000"/>
                      </a:schemeClr>
                    </a:solidFill>
                  </a:rPr>
                  <a:t>t </a:t>
                </a:r>
                <a:r>
                  <a:rPr lang="en-IN" sz="2400" b="1" dirty="0">
                    <a:solidFill>
                      <a:schemeClr val="tx1">
                        <a:lumMod val="95000"/>
                      </a:schemeClr>
                    </a:solidFill>
                  </a:rPr>
                  <a:t>’ denotes time variable, ‘ </a:t>
                </a:r>
                <a:r>
                  <a:rPr lang="en-IN" sz="2400" b="1" i="1" dirty="0">
                    <a:solidFill>
                      <a:schemeClr val="tx1">
                        <a:lumMod val="95000"/>
                      </a:schemeClr>
                    </a:solidFill>
                  </a:rPr>
                  <a:t>D</a:t>
                </a:r>
                <a:r>
                  <a:rPr lang="en-IN" sz="2400" b="1" dirty="0">
                    <a:solidFill>
                      <a:schemeClr val="tx1">
                        <a:lumMod val="95000"/>
                      </a:schemeClr>
                    </a:solidFill>
                  </a:rPr>
                  <a:t> ‘ designates flexural rigidity, </a:t>
                </a:r>
              </a:p>
              <a:p>
                <a:pPr marL="0" indent="0" algn="just">
                  <a:buNone/>
                </a:pPr>
                <a14:m>
                  <m:oMathPara xmlns:m="http://schemas.openxmlformats.org/officeDocument/2006/math">
                    <m:oMathParaPr>
                      <m:jc m:val="centerGroup"/>
                    </m:oMathParaPr>
                    <m:oMath xmlns:m="http://schemas.openxmlformats.org/officeDocument/2006/math">
                      <m:r>
                        <a:rPr lang="en-IN" sz="2400" b="1" i="1" smtClean="0">
                          <a:solidFill>
                            <a:schemeClr val="tx1">
                              <a:lumMod val="95000"/>
                            </a:schemeClr>
                          </a:solidFill>
                          <a:latin typeface="Cambria Math" panose="02040503050406030204" pitchFamily="18" charset="0"/>
                        </a:rPr>
                        <m:t>𝑫</m:t>
                      </m:r>
                      <m:r>
                        <a:rPr lang="en-IN" sz="2400" b="1" i="1" smtClean="0">
                          <a:solidFill>
                            <a:schemeClr val="tx1">
                              <a:lumMod val="95000"/>
                            </a:schemeClr>
                          </a:solidFill>
                          <a:latin typeface="Cambria Math" panose="02040503050406030204" pitchFamily="18" charset="0"/>
                        </a:rPr>
                        <m:t>= </m:t>
                      </m:r>
                      <m:f>
                        <m:fPr>
                          <m:ctrlPr>
                            <a:rPr lang="en-IN" sz="2400" b="1" i="1" smtClean="0">
                              <a:solidFill>
                                <a:schemeClr val="tx1">
                                  <a:lumMod val="95000"/>
                                </a:schemeClr>
                              </a:solidFill>
                              <a:latin typeface="Cambria Math" panose="02040503050406030204" pitchFamily="18" charset="0"/>
                            </a:rPr>
                          </m:ctrlPr>
                        </m:fPr>
                        <m:num>
                          <m:r>
                            <a:rPr lang="en-IN" sz="2400" b="1" i="1" smtClean="0">
                              <a:solidFill>
                                <a:schemeClr val="tx1">
                                  <a:lumMod val="95000"/>
                                </a:schemeClr>
                              </a:solidFill>
                              <a:latin typeface="Cambria Math" panose="02040503050406030204" pitchFamily="18" charset="0"/>
                            </a:rPr>
                            <m:t>𝑬</m:t>
                          </m:r>
                          <m:sSup>
                            <m:sSupPr>
                              <m:ctrlPr>
                                <a:rPr lang="en-IN" sz="2400" b="1" i="1" smtClean="0">
                                  <a:solidFill>
                                    <a:schemeClr val="tx1">
                                      <a:lumMod val="95000"/>
                                    </a:schemeClr>
                                  </a:solidFill>
                                  <a:latin typeface="Cambria Math" panose="02040503050406030204" pitchFamily="18" charset="0"/>
                                </a:rPr>
                              </m:ctrlPr>
                            </m:sSupPr>
                            <m:e>
                              <m:r>
                                <a:rPr lang="en-IN" sz="2400" b="1" i="1" smtClean="0">
                                  <a:solidFill>
                                    <a:schemeClr val="tx1">
                                      <a:lumMod val="95000"/>
                                    </a:schemeClr>
                                  </a:solidFill>
                                  <a:latin typeface="Cambria Math" panose="02040503050406030204" pitchFamily="18" charset="0"/>
                                </a:rPr>
                                <m:t>𝒉</m:t>
                              </m:r>
                            </m:e>
                            <m:sup>
                              <m:r>
                                <a:rPr lang="en-IN" sz="2400" b="1" i="1" smtClean="0">
                                  <a:solidFill>
                                    <a:schemeClr val="tx1">
                                      <a:lumMod val="95000"/>
                                    </a:schemeClr>
                                  </a:solidFill>
                                  <a:latin typeface="Cambria Math" panose="02040503050406030204" pitchFamily="18" charset="0"/>
                                </a:rPr>
                                <m:t>𝟑</m:t>
                              </m:r>
                            </m:sup>
                          </m:sSup>
                        </m:num>
                        <m:den>
                          <m:r>
                            <a:rPr lang="en-IN" sz="2400" b="1" i="1" smtClean="0">
                              <a:solidFill>
                                <a:schemeClr val="tx1">
                                  <a:lumMod val="95000"/>
                                </a:schemeClr>
                              </a:solidFill>
                              <a:latin typeface="Cambria Math" panose="02040503050406030204" pitchFamily="18" charset="0"/>
                            </a:rPr>
                            <m:t>𝟏𝟐</m:t>
                          </m:r>
                          <m:d>
                            <m:dPr>
                              <m:ctrlPr>
                                <a:rPr lang="en-IN" sz="2400" b="1" i="1" smtClean="0">
                                  <a:solidFill>
                                    <a:schemeClr val="tx1">
                                      <a:lumMod val="95000"/>
                                    </a:schemeClr>
                                  </a:solidFill>
                                  <a:latin typeface="Cambria Math" panose="02040503050406030204" pitchFamily="18" charset="0"/>
                                </a:rPr>
                              </m:ctrlPr>
                            </m:dPr>
                            <m:e>
                              <m:r>
                                <a:rPr lang="en-IN" sz="2400" b="1" i="1" smtClean="0">
                                  <a:solidFill>
                                    <a:schemeClr val="tx1">
                                      <a:lumMod val="95000"/>
                                    </a:schemeClr>
                                  </a:solidFill>
                                  <a:latin typeface="Cambria Math" panose="02040503050406030204" pitchFamily="18" charset="0"/>
                                </a:rPr>
                                <m:t>𝟏</m:t>
                              </m:r>
                              <m:r>
                                <a:rPr lang="en-IN" sz="2400" b="1" i="1" smtClean="0">
                                  <a:solidFill>
                                    <a:schemeClr val="tx1">
                                      <a:lumMod val="95000"/>
                                    </a:schemeClr>
                                  </a:solidFill>
                                  <a:latin typeface="Cambria Math" panose="02040503050406030204" pitchFamily="18" charset="0"/>
                                </a:rPr>
                                <m:t>−</m:t>
                              </m:r>
                              <m:sSup>
                                <m:sSupPr>
                                  <m:ctrlPr>
                                    <a:rPr lang="en-IN" sz="2400" b="1" i="1" smtClean="0">
                                      <a:solidFill>
                                        <a:schemeClr val="tx1">
                                          <a:lumMod val="95000"/>
                                        </a:schemeClr>
                                      </a:solidFill>
                                      <a:latin typeface="Cambria Math" panose="02040503050406030204" pitchFamily="18" charset="0"/>
                                    </a:rPr>
                                  </m:ctrlPr>
                                </m:sSupPr>
                                <m:e>
                                  <m:r>
                                    <a:rPr lang="en-IN" sz="2400" b="1" i="1" smtClean="0">
                                      <a:solidFill>
                                        <a:schemeClr val="tx1">
                                          <a:lumMod val="95000"/>
                                        </a:schemeClr>
                                      </a:solidFill>
                                      <a:latin typeface="Cambria Math" panose="02040503050406030204" pitchFamily="18" charset="0"/>
                                      <a:ea typeface="Cambria Math" panose="02040503050406030204" pitchFamily="18" charset="0"/>
                                    </a:rPr>
                                    <m:t>𝝂</m:t>
                                  </m:r>
                                </m:e>
                                <m:sup>
                                  <m:r>
                                    <a:rPr lang="en-IN" sz="2400" b="1" i="1" smtClean="0">
                                      <a:solidFill>
                                        <a:schemeClr val="tx1">
                                          <a:lumMod val="95000"/>
                                        </a:schemeClr>
                                      </a:solidFill>
                                      <a:latin typeface="Cambria Math" panose="02040503050406030204" pitchFamily="18" charset="0"/>
                                    </a:rPr>
                                    <m:t>𝟐</m:t>
                                  </m:r>
                                </m:sup>
                              </m:sSup>
                            </m:e>
                          </m:d>
                        </m:den>
                      </m:f>
                    </m:oMath>
                  </m:oMathPara>
                </a14:m>
                <a:endParaRPr lang="en-IN" sz="2400" b="1" dirty="0">
                  <a:solidFill>
                    <a:schemeClr val="accent6">
                      <a:lumMod val="50000"/>
                    </a:schemeClr>
                  </a:solidFill>
                </a:endParaRPr>
              </a:p>
              <a:p>
                <a:pPr marL="0" indent="0" algn="ctr">
                  <a:buNone/>
                </a:pPr>
                <a:endParaRPr lang="en-IN" sz="2400" b="1" dirty="0">
                  <a:solidFill>
                    <a:schemeClr val="accent6">
                      <a:lumMod val="50000"/>
                    </a:schemeClr>
                  </a:solidFill>
                </a:endParaRPr>
              </a:p>
              <a:p>
                <a:pPr marL="0" indent="0" algn="ctr">
                  <a:buNone/>
                </a:pPr>
                <a:endParaRPr lang="en-IN" sz="2400" b="1" dirty="0">
                  <a:solidFill>
                    <a:schemeClr val="accent6">
                      <a:lumMod val="50000"/>
                    </a:schemeClr>
                  </a:solidFill>
                </a:endParaRPr>
              </a:p>
              <a:p>
                <a:endParaRPr lang="en-IN" sz="2400" b="1" dirty="0">
                  <a:solidFill>
                    <a:schemeClr val="accent6">
                      <a:lumMod val="50000"/>
                    </a:schemeClr>
                  </a:solidFill>
                </a:endParaRPr>
              </a:p>
              <a:p>
                <a:endParaRPr lang="en-IN" sz="2400" b="1" dirty="0">
                  <a:solidFill>
                    <a:schemeClr val="accent6">
                      <a:lumMod val="50000"/>
                    </a:schemeClr>
                  </a:solidFill>
                </a:endParaRPr>
              </a:p>
              <a:p>
                <a:endParaRPr lang="en-IN" sz="2400" b="1" dirty="0">
                  <a:solidFill>
                    <a:schemeClr val="accent6">
                      <a:lumMod val="50000"/>
                    </a:schemeClr>
                  </a:solidFill>
                </a:endParaRPr>
              </a:p>
            </p:txBody>
          </p:sp>
        </mc:Choice>
        <mc:Fallback xmlns="">
          <p:sp>
            <p:nvSpPr>
              <p:cNvPr id="3" name="Content Placeholder 2"/>
              <p:cNvSpPr txBox="1">
                <a:spLocks noRot="1" noChangeAspect="1" noMove="1" noResize="1" noEditPoints="1" noAdjustHandles="1" noChangeArrowheads="1" noChangeShapeType="1" noTextEdit="1"/>
              </p:cNvSpPr>
              <p:nvPr/>
            </p:nvSpPr>
            <p:spPr>
              <a:xfrm>
                <a:off x="409433" y="259307"/>
                <a:ext cx="11368585" cy="6188146"/>
              </a:xfrm>
              <a:prstGeom prst="rect">
                <a:avLst/>
              </a:prstGeom>
              <a:blipFill>
                <a:blip r:embed="rId2"/>
                <a:stretch>
                  <a:fillRect l="-804" t="-1379"/>
                </a:stretch>
              </a:blipFill>
            </p:spPr>
            <p:txBody>
              <a:bodyPr/>
              <a:lstStyle/>
              <a:p>
                <a:r>
                  <a:rPr lang="en-IN">
                    <a:noFill/>
                  </a:rPr>
                  <a:t> </a:t>
                </a:r>
              </a:p>
            </p:txBody>
          </p:sp>
        </mc:Fallback>
      </mc:AlternateContent>
    </p:spTree>
    <p:extLst>
      <p:ext uri="{BB962C8B-B14F-4D97-AF65-F5344CB8AC3E}">
        <p14:creationId xmlns:p14="http://schemas.microsoft.com/office/powerpoint/2010/main" val="2676462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2"/>
              <p:cNvSpPr txBox="1">
                <a:spLocks/>
              </p:cNvSpPr>
              <p:nvPr/>
            </p:nvSpPr>
            <p:spPr>
              <a:xfrm>
                <a:off x="409433" y="259307"/>
                <a:ext cx="11368585" cy="5936777"/>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r>
                  <a:rPr lang="en-IN" sz="2400" b="1" dirty="0"/>
                  <a:t>The Lagrangian function , in terms of kinetic and potential energy is written as :</a:t>
                </a:r>
              </a:p>
              <a:p>
                <a:pPr marL="0" indent="0" algn="ctr">
                  <a:buNone/>
                </a:pPr>
                <a14:m>
                  <m:oMathPara xmlns:m="http://schemas.openxmlformats.org/officeDocument/2006/math">
                    <m:oMathParaPr>
                      <m:jc m:val="centerGroup"/>
                    </m:oMathParaPr>
                    <m:oMath xmlns:m="http://schemas.openxmlformats.org/officeDocument/2006/math">
                      <m:r>
                        <a:rPr lang="en-IN" sz="2400" b="1" i="1" smtClean="0">
                          <a:latin typeface="Cambria Math" panose="02040503050406030204" pitchFamily="18" charset="0"/>
                        </a:rPr>
                        <m:t>𝑳</m:t>
                      </m:r>
                      <m:r>
                        <a:rPr lang="en-IN" sz="2400" b="1" i="1" smtClean="0">
                          <a:latin typeface="Cambria Math" panose="02040503050406030204" pitchFamily="18" charset="0"/>
                        </a:rPr>
                        <m:t>=</m:t>
                      </m:r>
                      <m:r>
                        <a:rPr lang="en-IN" sz="2400" b="1" i="1" smtClean="0">
                          <a:latin typeface="Cambria Math" panose="02040503050406030204" pitchFamily="18" charset="0"/>
                        </a:rPr>
                        <m:t>𝑻</m:t>
                      </m:r>
                      <m:r>
                        <a:rPr lang="en-IN" sz="2400" b="1" i="1" smtClean="0">
                          <a:latin typeface="Cambria Math" panose="02040503050406030204" pitchFamily="18" charset="0"/>
                        </a:rPr>
                        <m:t> −</m:t>
                      </m:r>
                      <m:r>
                        <a:rPr lang="en-IN" sz="2400" b="1" i="1" smtClean="0">
                          <a:latin typeface="Cambria Math" panose="02040503050406030204" pitchFamily="18" charset="0"/>
                        </a:rPr>
                        <m:t>𝑼</m:t>
                      </m:r>
                    </m:oMath>
                  </m:oMathPara>
                </a14:m>
                <a:endParaRPr lang="en-IN" sz="2400" b="1" dirty="0"/>
              </a:p>
              <a:p>
                <a:pPr marL="0" indent="0" algn="just">
                  <a:buNone/>
                </a:pPr>
                <a:r>
                  <a:rPr lang="en-IN" sz="2400" b="1" dirty="0"/>
                  <a:t>The governing equation is obtained by applying Hamilton’s principle,</a:t>
                </a:r>
              </a:p>
              <a:p>
                <a:pPr marL="0" indent="0" algn="just">
                  <a:buNone/>
                </a:pPr>
                <a:endParaRPr lang="en-IN" sz="2400" b="1" dirty="0"/>
              </a:p>
              <a:p>
                <a:pPr marL="0" indent="0" algn="ctr">
                  <a:buNone/>
                </a:pPr>
                <a14:m>
                  <m:oMathPara xmlns:m="http://schemas.openxmlformats.org/officeDocument/2006/math">
                    <m:oMathParaPr>
                      <m:jc m:val="centerGroup"/>
                    </m:oMathParaPr>
                    <m:oMath xmlns:m="http://schemas.openxmlformats.org/officeDocument/2006/math">
                      <m:nary>
                        <m:naryPr>
                          <m:ctrlPr>
                            <a:rPr lang="en-IN" sz="2400" b="1" i="1" smtClean="0">
                              <a:latin typeface="Cambria Math" panose="02040503050406030204" pitchFamily="18" charset="0"/>
                            </a:rPr>
                          </m:ctrlPr>
                        </m:naryPr>
                        <m:sub>
                          <m:sSub>
                            <m:sSubPr>
                              <m:ctrlPr>
                                <a:rPr lang="en-IN" sz="2400" b="1" i="1" smtClean="0">
                                  <a:latin typeface="Cambria Math" panose="02040503050406030204" pitchFamily="18" charset="0"/>
                                </a:rPr>
                              </m:ctrlPr>
                            </m:sSubPr>
                            <m:e>
                              <m:r>
                                <a:rPr lang="en-IN" sz="2400" b="1" i="1" smtClean="0">
                                  <a:latin typeface="Cambria Math" panose="02040503050406030204" pitchFamily="18" charset="0"/>
                                </a:rPr>
                                <m:t>𝒕</m:t>
                              </m:r>
                            </m:e>
                            <m:sub>
                              <m:r>
                                <a:rPr lang="en-IN" sz="2400" b="1" i="1" smtClean="0">
                                  <a:latin typeface="Cambria Math" panose="02040503050406030204" pitchFamily="18" charset="0"/>
                                </a:rPr>
                                <m:t>𝟏</m:t>
                              </m:r>
                            </m:sub>
                          </m:sSub>
                        </m:sub>
                        <m:sup>
                          <m:sSub>
                            <m:sSubPr>
                              <m:ctrlPr>
                                <a:rPr lang="en-IN" sz="2400" b="1" i="1" smtClean="0">
                                  <a:latin typeface="Cambria Math" panose="02040503050406030204" pitchFamily="18" charset="0"/>
                                </a:rPr>
                              </m:ctrlPr>
                            </m:sSubPr>
                            <m:e>
                              <m:r>
                                <a:rPr lang="en-IN" sz="2400" b="1" i="1" smtClean="0">
                                  <a:latin typeface="Cambria Math" panose="02040503050406030204" pitchFamily="18" charset="0"/>
                                </a:rPr>
                                <m:t>𝒕</m:t>
                              </m:r>
                            </m:e>
                            <m:sub>
                              <m:r>
                                <a:rPr lang="en-IN" sz="2400" b="1" i="1" smtClean="0">
                                  <a:latin typeface="Cambria Math" panose="02040503050406030204" pitchFamily="18" charset="0"/>
                                </a:rPr>
                                <m:t>𝟐</m:t>
                              </m:r>
                            </m:sub>
                          </m:sSub>
                        </m:sup>
                        <m:e>
                          <m:r>
                            <a:rPr lang="en-IN" sz="2400" b="1" i="1" smtClean="0">
                              <a:latin typeface="Cambria Math" panose="02040503050406030204" pitchFamily="18" charset="0"/>
                              <a:ea typeface="Cambria Math" panose="02040503050406030204" pitchFamily="18" charset="0"/>
                            </a:rPr>
                            <m:t>𝜹</m:t>
                          </m:r>
                          <m:d>
                            <m:dPr>
                              <m:ctrlPr>
                                <a:rPr lang="en-IN" sz="2400" b="1" i="1" smtClean="0">
                                  <a:latin typeface="Cambria Math" panose="02040503050406030204" pitchFamily="18" charset="0"/>
                                  <a:ea typeface="Cambria Math" panose="02040503050406030204" pitchFamily="18" charset="0"/>
                                </a:rPr>
                              </m:ctrlPr>
                            </m:dPr>
                            <m:e>
                              <m:r>
                                <a:rPr lang="en-IN" sz="2400" b="1" i="1" smtClean="0">
                                  <a:latin typeface="Cambria Math" panose="02040503050406030204" pitchFamily="18" charset="0"/>
                                  <a:ea typeface="Cambria Math" panose="02040503050406030204" pitchFamily="18" charset="0"/>
                                </a:rPr>
                                <m:t>𝑳</m:t>
                              </m:r>
                            </m:e>
                          </m:d>
                          <m:r>
                            <a:rPr lang="en-IN" sz="2400" b="1" i="1" smtClean="0">
                              <a:latin typeface="Cambria Math" panose="02040503050406030204" pitchFamily="18" charset="0"/>
                              <a:ea typeface="Cambria Math" panose="02040503050406030204" pitchFamily="18" charset="0"/>
                            </a:rPr>
                            <m:t>𝒅𝒕</m:t>
                          </m:r>
                          <m:r>
                            <a:rPr lang="en-IN" sz="2400" b="1" i="1" smtClean="0">
                              <a:latin typeface="Cambria Math" panose="02040503050406030204" pitchFamily="18" charset="0"/>
                              <a:ea typeface="Cambria Math" panose="02040503050406030204" pitchFamily="18" charset="0"/>
                            </a:rPr>
                            <m:t>=</m:t>
                          </m:r>
                          <m:r>
                            <a:rPr lang="en-IN" sz="2400" b="1" i="1" smtClean="0">
                              <a:latin typeface="Cambria Math" panose="02040503050406030204" pitchFamily="18" charset="0"/>
                              <a:ea typeface="Cambria Math" panose="02040503050406030204" pitchFamily="18" charset="0"/>
                            </a:rPr>
                            <m:t>𝟎</m:t>
                          </m:r>
                        </m:e>
                      </m:nary>
                    </m:oMath>
                  </m:oMathPara>
                </a14:m>
                <a:endParaRPr lang="en-IN" sz="2400" b="1" dirty="0"/>
              </a:p>
              <a:p>
                <a:pPr marL="0" indent="0" algn="ctr">
                  <a:buNone/>
                </a:pPr>
                <a:endParaRPr lang="en-IN" sz="2400" b="1" dirty="0"/>
              </a:p>
              <a:p>
                <a:pPr marL="0" indent="0" algn="ctr">
                  <a:buNone/>
                </a:pPr>
                <a14:m>
                  <m:oMathPara xmlns:m="http://schemas.openxmlformats.org/officeDocument/2006/math">
                    <m:oMathParaPr>
                      <m:jc m:val="centerGroup"/>
                    </m:oMathParaPr>
                    <m:oMath xmlns:m="http://schemas.openxmlformats.org/officeDocument/2006/math">
                      <m:nary>
                        <m:naryPr>
                          <m:ctrlPr>
                            <a:rPr lang="en-IN" sz="2400" b="1" i="1" smtClean="0">
                              <a:latin typeface="Cambria Math" panose="02040503050406030204" pitchFamily="18" charset="0"/>
                            </a:rPr>
                          </m:ctrlPr>
                        </m:naryPr>
                        <m:sub>
                          <m:sSub>
                            <m:sSubPr>
                              <m:ctrlPr>
                                <a:rPr lang="en-IN" sz="2400" b="1" i="1" smtClean="0">
                                  <a:latin typeface="Cambria Math" panose="02040503050406030204" pitchFamily="18" charset="0"/>
                                </a:rPr>
                              </m:ctrlPr>
                            </m:sSubPr>
                            <m:e>
                              <m:r>
                                <a:rPr lang="en-IN" sz="2400" b="1" i="1" smtClean="0">
                                  <a:latin typeface="Cambria Math" panose="02040503050406030204" pitchFamily="18" charset="0"/>
                                </a:rPr>
                                <m:t>𝒕</m:t>
                              </m:r>
                            </m:e>
                            <m:sub>
                              <m:r>
                                <a:rPr lang="en-IN" sz="2400" b="1" i="1" smtClean="0">
                                  <a:latin typeface="Cambria Math" panose="02040503050406030204" pitchFamily="18" charset="0"/>
                                </a:rPr>
                                <m:t>𝟏</m:t>
                              </m:r>
                            </m:sub>
                          </m:sSub>
                        </m:sub>
                        <m:sup>
                          <m:sSub>
                            <m:sSubPr>
                              <m:ctrlPr>
                                <a:rPr lang="en-IN" sz="2400" b="1" i="1" smtClean="0">
                                  <a:latin typeface="Cambria Math" panose="02040503050406030204" pitchFamily="18" charset="0"/>
                                </a:rPr>
                              </m:ctrlPr>
                            </m:sSubPr>
                            <m:e>
                              <m:r>
                                <a:rPr lang="en-IN" sz="2400" b="1" i="1" smtClean="0">
                                  <a:latin typeface="Cambria Math" panose="02040503050406030204" pitchFamily="18" charset="0"/>
                                </a:rPr>
                                <m:t>𝒕</m:t>
                              </m:r>
                            </m:e>
                            <m:sub>
                              <m:r>
                                <a:rPr lang="en-IN" sz="2400" b="1" i="1" smtClean="0">
                                  <a:latin typeface="Cambria Math" panose="02040503050406030204" pitchFamily="18" charset="0"/>
                                </a:rPr>
                                <m:t>𝟐</m:t>
                              </m:r>
                            </m:sub>
                          </m:sSub>
                        </m:sup>
                        <m:e>
                          <m:r>
                            <a:rPr lang="en-IN" sz="2400" b="1" i="1" smtClean="0">
                              <a:latin typeface="Cambria Math" panose="02040503050406030204" pitchFamily="18" charset="0"/>
                              <a:ea typeface="Cambria Math" panose="02040503050406030204" pitchFamily="18" charset="0"/>
                            </a:rPr>
                            <m:t>𝜹</m:t>
                          </m:r>
                          <m:d>
                            <m:dPr>
                              <m:ctrlPr>
                                <a:rPr lang="en-IN" sz="2400" b="1" i="1" smtClean="0">
                                  <a:latin typeface="Cambria Math" panose="02040503050406030204" pitchFamily="18" charset="0"/>
                                  <a:ea typeface="Cambria Math" panose="02040503050406030204" pitchFamily="18" charset="0"/>
                                </a:rPr>
                              </m:ctrlPr>
                            </m:dPr>
                            <m:e>
                              <m:r>
                                <a:rPr lang="en-IN" sz="2400" b="1" i="1" smtClean="0">
                                  <a:latin typeface="Cambria Math" panose="02040503050406030204" pitchFamily="18" charset="0"/>
                                  <a:ea typeface="Cambria Math" panose="02040503050406030204" pitchFamily="18" charset="0"/>
                                </a:rPr>
                                <m:t>𝑻</m:t>
                              </m:r>
                              <m:r>
                                <a:rPr lang="en-IN" sz="2400" b="1" i="1" smtClean="0">
                                  <a:latin typeface="Cambria Math" panose="02040503050406030204" pitchFamily="18" charset="0"/>
                                  <a:ea typeface="Cambria Math" panose="02040503050406030204" pitchFamily="18" charset="0"/>
                                </a:rPr>
                                <m:t>−</m:t>
                              </m:r>
                              <m:r>
                                <a:rPr lang="en-IN" sz="2400" b="1" i="1" smtClean="0">
                                  <a:latin typeface="Cambria Math" panose="02040503050406030204" pitchFamily="18" charset="0"/>
                                  <a:ea typeface="Cambria Math" panose="02040503050406030204" pitchFamily="18" charset="0"/>
                                </a:rPr>
                                <m:t>𝑼</m:t>
                              </m:r>
                            </m:e>
                          </m:d>
                          <m:r>
                            <a:rPr lang="en-IN" sz="2400" b="1" i="1" smtClean="0">
                              <a:latin typeface="Cambria Math" panose="02040503050406030204" pitchFamily="18" charset="0"/>
                              <a:ea typeface="Cambria Math" panose="02040503050406030204" pitchFamily="18" charset="0"/>
                            </a:rPr>
                            <m:t>𝒅𝒕</m:t>
                          </m:r>
                          <m:r>
                            <a:rPr lang="en-IN" sz="2400" b="1" i="1" smtClean="0">
                              <a:latin typeface="Cambria Math" panose="02040503050406030204" pitchFamily="18" charset="0"/>
                              <a:ea typeface="Cambria Math" panose="02040503050406030204" pitchFamily="18" charset="0"/>
                            </a:rPr>
                            <m:t>=</m:t>
                          </m:r>
                          <m:r>
                            <a:rPr lang="en-IN" sz="2400" b="1" i="1" smtClean="0">
                              <a:latin typeface="Cambria Math" panose="02040503050406030204" pitchFamily="18" charset="0"/>
                              <a:ea typeface="Cambria Math" panose="02040503050406030204" pitchFamily="18" charset="0"/>
                            </a:rPr>
                            <m:t>𝟎</m:t>
                          </m:r>
                        </m:e>
                      </m:nary>
                    </m:oMath>
                  </m:oMathPara>
                </a14:m>
                <a:endParaRPr lang="en-IN" sz="2400" b="1" dirty="0"/>
              </a:p>
              <a:p>
                <a:pPr marL="0" indent="0" algn="just">
                  <a:buNone/>
                </a:pPr>
                <a:r>
                  <a:rPr lang="en-IN" sz="2400" b="1" dirty="0"/>
                  <a:t>This process furnishes the governing equation that states the flexural vibration for the plate as :</a:t>
                </a:r>
              </a:p>
              <a:p>
                <a:pPr marL="0" indent="0" algn="just">
                  <a:buNone/>
                </a:pPr>
                <a:endParaRPr lang="en-IN" sz="2400" b="1" dirty="0"/>
              </a:p>
              <a:p>
                <a:pPr marL="0" indent="0" algn="just">
                  <a:buNone/>
                </a:pPr>
                <a14:m>
                  <m:oMathPara xmlns:m="http://schemas.openxmlformats.org/officeDocument/2006/math">
                    <m:oMathParaPr>
                      <m:jc m:val="centerGroup"/>
                    </m:oMathParaPr>
                    <m:oMath xmlns:m="http://schemas.openxmlformats.org/officeDocument/2006/math">
                      <m:f>
                        <m:fPr>
                          <m:ctrlPr>
                            <a:rPr lang="en-IN" sz="2400" b="1" i="1" smtClean="0">
                              <a:latin typeface="Cambria Math" panose="02040503050406030204" pitchFamily="18" charset="0"/>
                            </a:rPr>
                          </m:ctrlPr>
                        </m:fPr>
                        <m:num>
                          <m:sSup>
                            <m:sSupPr>
                              <m:ctrlPr>
                                <a:rPr lang="en-IN" sz="2400" b="1" i="1" smtClean="0">
                                  <a:latin typeface="Cambria Math" panose="02040503050406030204" pitchFamily="18" charset="0"/>
                                </a:rPr>
                              </m:ctrlPr>
                            </m:sSupPr>
                            <m:e>
                              <m:r>
                                <a:rPr lang="en-IN" sz="2400" b="1" i="1" smtClean="0">
                                  <a:latin typeface="Cambria Math" panose="02040503050406030204" pitchFamily="18" charset="0"/>
                                  <a:ea typeface="Cambria Math" panose="02040503050406030204" pitchFamily="18" charset="0"/>
                                </a:rPr>
                                <m:t>𝝏</m:t>
                              </m:r>
                            </m:e>
                            <m:sup>
                              <m:r>
                                <a:rPr lang="en-IN" sz="2400" b="1" i="1" smtClean="0">
                                  <a:latin typeface="Cambria Math" panose="02040503050406030204" pitchFamily="18" charset="0"/>
                                </a:rPr>
                                <m:t>𝟒</m:t>
                              </m:r>
                            </m:sup>
                          </m:sSup>
                          <m:r>
                            <a:rPr lang="en-IN" sz="2400" b="1" i="1" smtClean="0">
                              <a:latin typeface="Cambria Math" panose="02040503050406030204" pitchFamily="18" charset="0"/>
                            </a:rPr>
                            <m:t>𝒘</m:t>
                          </m:r>
                          <m:d>
                            <m:dPr>
                              <m:ctrlPr>
                                <a:rPr lang="en-IN" sz="2400" b="1" i="1" smtClean="0">
                                  <a:latin typeface="Cambria Math" panose="02040503050406030204" pitchFamily="18" charset="0"/>
                                </a:rPr>
                              </m:ctrlPr>
                            </m:dPr>
                            <m:e>
                              <m:r>
                                <a:rPr lang="en-IN" sz="2400" b="1" i="1" smtClean="0">
                                  <a:latin typeface="Cambria Math" panose="02040503050406030204" pitchFamily="18" charset="0"/>
                                </a:rPr>
                                <m:t>𝒙</m:t>
                              </m:r>
                              <m:r>
                                <a:rPr lang="en-IN" sz="2400" b="1" i="1" smtClean="0">
                                  <a:latin typeface="Cambria Math" panose="02040503050406030204" pitchFamily="18" charset="0"/>
                                </a:rPr>
                                <m:t>,</m:t>
                              </m:r>
                              <m:r>
                                <a:rPr lang="en-IN" sz="2400" b="1" i="1" smtClean="0">
                                  <a:latin typeface="Cambria Math" panose="02040503050406030204" pitchFamily="18" charset="0"/>
                                </a:rPr>
                                <m:t>𝒚</m:t>
                              </m:r>
                              <m:r>
                                <a:rPr lang="en-IN" sz="2400" b="1" i="1" smtClean="0">
                                  <a:latin typeface="Cambria Math" panose="02040503050406030204" pitchFamily="18" charset="0"/>
                                </a:rPr>
                                <m:t>,</m:t>
                              </m:r>
                              <m:r>
                                <a:rPr lang="en-IN" sz="2400" b="1" i="1" smtClean="0">
                                  <a:latin typeface="Cambria Math" panose="02040503050406030204" pitchFamily="18" charset="0"/>
                                </a:rPr>
                                <m:t>𝒕</m:t>
                              </m:r>
                            </m:e>
                          </m:d>
                        </m:num>
                        <m:den>
                          <m:r>
                            <a:rPr lang="en-IN" sz="2400" b="1" i="1" smtClean="0">
                              <a:latin typeface="Cambria Math" panose="02040503050406030204" pitchFamily="18" charset="0"/>
                              <a:ea typeface="Cambria Math" panose="02040503050406030204" pitchFamily="18" charset="0"/>
                            </a:rPr>
                            <m:t>𝝏</m:t>
                          </m:r>
                          <m:sSup>
                            <m:sSupPr>
                              <m:ctrlPr>
                                <a:rPr lang="en-IN" sz="2400" b="1" i="1" smtClean="0">
                                  <a:latin typeface="Cambria Math" panose="02040503050406030204" pitchFamily="18" charset="0"/>
                                  <a:ea typeface="Cambria Math" panose="02040503050406030204" pitchFamily="18" charset="0"/>
                                </a:rPr>
                              </m:ctrlPr>
                            </m:sSupPr>
                            <m:e>
                              <m:r>
                                <a:rPr lang="en-IN" sz="2400" b="1" i="1" smtClean="0">
                                  <a:latin typeface="Cambria Math" panose="02040503050406030204" pitchFamily="18" charset="0"/>
                                  <a:ea typeface="Cambria Math" panose="02040503050406030204" pitchFamily="18" charset="0"/>
                                </a:rPr>
                                <m:t>𝒙</m:t>
                              </m:r>
                            </m:e>
                            <m:sup>
                              <m:r>
                                <a:rPr lang="en-IN" sz="2400" b="1" i="1" smtClean="0">
                                  <a:latin typeface="Cambria Math" panose="02040503050406030204" pitchFamily="18" charset="0"/>
                                  <a:ea typeface="Cambria Math" panose="02040503050406030204" pitchFamily="18" charset="0"/>
                                </a:rPr>
                                <m:t>𝟒</m:t>
                              </m:r>
                            </m:sup>
                          </m:sSup>
                        </m:den>
                      </m:f>
                      <m:r>
                        <a:rPr lang="en-IN" sz="2400" b="1" i="1" smtClean="0">
                          <a:latin typeface="Cambria Math" panose="02040503050406030204" pitchFamily="18" charset="0"/>
                        </a:rPr>
                        <m:t>+</m:t>
                      </m:r>
                      <m:r>
                        <a:rPr lang="en-IN" sz="2400" b="1" i="1" smtClean="0">
                          <a:latin typeface="Cambria Math" panose="02040503050406030204" pitchFamily="18" charset="0"/>
                        </a:rPr>
                        <m:t>𝟐</m:t>
                      </m:r>
                      <m:f>
                        <m:fPr>
                          <m:ctrlPr>
                            <a:rPr lang="en-IN" sz="2400" b="1" i="1" smtClean="0">
                              <a:latin typeface="Cambria Math" panose="02040503050406030204" pitchFamily="18" charset="0"/>
                            </a:rPr>
                          </m:ctrlPr>
                        </m:fPr>
                        <m:num>
                          <m:sSup>
                            <m:sSupPr>
                              <m:ctrlPr>
                                <a:rPr lang="en-IN" sz="2400" b="1" i="1">
                                  <a:latin typeface="Cambria Math" panose="02040503050406030204" pitchFamily="18" charset="0"/>
                                </a:rPr>
                              </m:ctrlPr>
                            </m:sSupPr>
                            <m:e>
                              <m:r>
                                <a:rPr lang="en-IN" sz="2400" b="1" i="1" smtClean="0">
                                  <a:latin typeface="Cambria Math" panose="02040503050406030204" pitchFamily="18" charset="0"/>
                                  <a:ea typeface="Cambria Math" panose="02040503050406030204" pitchFamily="18" charset="0"/>
                                </a:rPr>
                                <m:t>𝝏</m:t>
                              </m:r>
                            </m:e>
                            <m:sup>
                              <m:r>
                                <a:rPr lang="en-IN" sz="2400" b="1" i="1" smtClean="0">
                                  <a:latin typeface="Cambria Math" panose="02040503050406030204" pitchFamily="18" charset="0"/>
                                </a:rPr>
                                <m:t>𝟒</m:t>
                              </m:r>
                            </m:sup>
                          </m:sSup>
                          <m:r>
                            <a:rPr lang="en-IN" sz="2400" b="1" i="1" smtClean="0">
                              <a:latin typeface="Cambria Math" panose="02040503050406030204" pitchFamily="18" charset="0"/>
                            </a:rPr>
                            <m:t>𝒘</m:t>
                          </m:r>
                          <m:d>
                            <m:dPr>
                              <m:ctrlPr>
                                <a:rPr lang="en-IN" sz="2400" b="1" i="1">
                                  <a:latin typeface="Cambria Math" panose="02040503050406030204" pitchFamily="18" charset="0"/>
                                </a:rPr>
                              </m:ctrlPr>
                            </m:dPr>
                            <m:e>
                              <m:r>
                                <a:rPr lang="en-IN" sz="2400" b="1" i="1" smtClean="0">
                                  <a:latin typeface="Cambria Math" panose="02040503050406030204" pitchFamily="18" charset="0"/>
                                </a:rPr>
                                <m:t>𝒙</m:t>
                              </m:r>
                              <m:r>
                                <a:rPr lang="en-IN" sz="2400" b="1" i="1" smtClean="0">
                                  <a:latin typeface="Cambria Math" panose="02040503050406030204" pitchFamily="18" charset="0"/>
                                </a:rPr>
                                <m:t>,</m:t>
                              </m:r>
                              <m:r>
                                <a:rPr lang="en-IN" sz="2400" b="1" i="1" smtClean="0">
                                  <a:latin typeface="Cambria Math" panose="02040503050406030204" pitchFamily="18" charset="0"/>
                                </a:rPr>
                                <m:t>𝒚</m:t>
                              </m:r>
                              <m:r>
                                <a:rPr lang="en-IN" sz="2400" b="1" i="1" smtClean="0">
                                  <a:latin typeface="Cambria Math" panose="02040503050406030204" pitchFamily="18" charset="0"/>
                                </a:rPr>
                                <m:t>,</m:t>
                              </m:r>
                              <m:r>
                                <a:rPr lang="en-IN" sz="2400" b="1" i="1" smtClean="0">
                                  <a:latin typeface="Cambria Math" panose="02040503050406030204" pitchFamily="18" charset="0"/>
                                </a:rPr>
                                <m:t>𝒕</m:t>
                              </m:r>
                            </m:e>
                          </m:d>
                        </m:num>
                        <m:den>
                          <m:r>
                            <a:rPr lang="en-IN" sz="2400" b="1" i="1" smtClean="0">
                              <a:latin typeface="Cambria Math" panose="02040503050406030204" pitchFamily="18" charset="0"/>
                              <a:ea typeface="Cambria Math" panose="02040503050406030204" pitchFamily="18" charset="0"/>
                            </a:rPr>
                            <m:t>𝝏</m:t>
                          </m:r>
                          <m:sSup>
                            <m:sSupPr>
                              <m:ctrlPr>
                                <a:rPr lang="en-IN" sz="2400" b="1" i="1">
                                  <a:latin typeface="Cambria Math" panose="02040503050406030204" pitchFamily="18" charset="0"/>
                                  <a:ea typeface="Cambria Math" panose="02040503050406030204" pitchFamily="18" charset="0"/>
                                </a:rPr>
                              </m:ctrlPr>
                            </m:sSupPr>
                            <m:e>
                              <m:r>
                                <a:rPr lang="en-IN" sz="2400" b="1" i="1" smtClean="0">
                                  <a:latin typeface="Cambria Math" panose="02040503050406030204" pitchFamily="18" charset="0"/>
                                  <a:ea typeface="Cambria Math" panose="02040503050406030204" pitchFamily="18" charset="0"/>
                                </a:rPr>
                                <m:t>𝒙</m:t>
                              </m:r>
                            </m:e>
                            <m:sup>
                              <m:r>
                                <a:rPr lang="en-IN" sz="2400" b="1" i="1" smtClean="0">
                                  <a:latin typeface="Cambria Math" panose="02040503050406030204" pitchFamily="18" charset="0"/>
                                  <a:ea typeface="Cambria Math" panose="02040503050406030204" pitchFamily="18" charset="0"/>
                                </a:rPr>
                                <m:t>𝟐</m:t>
                              </m:r>
                            </m:sup>
                          </m:sSup>
                          <m:r>
                            <a:rPr lang="en-IN" sz="2400" b="1" i="1" smtClean="0">
                              <a:latin typeface="Cambria Math" panose="02040503050406030204" pitchFamily="18" charset="0"/>
                              <a:ea typeface="Cambria Math" panose="02040503050406030204" pitchFamily="18" charset="0"/>
                            </a:rPr>
                            <m:t>𝝏</m:t>
                          </m:r>
                          <m:sSup>
                            <m:sSupPr>
                              <m:ctrlPr>
                                <a:rPr lang="en-IN" sz="2400" b="1" i="1">
                                  <a:latin typeface="Cambria Math" panose="02040503050406030204" pitchFamily="18" charset="0"/>
                                  <a:ea typeface="Cambria Math" panose="02040503050406030204" pitchFamily="18" charset="0"/>
                                </a:rPr>
                              </m:ctrlPr>
                            </m:sSupPr>
                            <m:e>
                              <m:r>
                                <a:rPr lang="en-IN" sz="2400" b="1" i="1" smtClean="0">
                                  <a:latin typeface="Cambria Math" panose="02040503050406030204" pitchFamily="18" charset="0"/>
                                  <a:ea typeface="Cambria Math" panose="02040503050406030204" pitchFamily="18" charset="0"/>
                                </a:rPr>
                                <m:t>𝒚</m:t>
                              </m:r>
                            </m:e>
                            <m:sup>
                              <m:r>
                                <a:rPr lang="en-IN" sz="2400" b="1" i="1" smtClean="0">
                                  <a:latin typeface="Cambria Math" panose="02040503050406030204" pitchFamily="18" charset="0"/>
                                  <a:ea typeface="Cambria Math" panose="02040503050406030204" pitchFamily="18" charset="0"/>
                                </a:rPr>
                                <m:t>𝟐</m:t>
                              </m:r>
                            </m:sup>
                          </m:sSup>
                        </m:den>
                      </m:f>
                      <m:r>
                        <a:rPr lang="en-IN" sz="2400" b="1" i="1" smtClean="0">
                          <a:latin typeface="Cambria Math" panose="02040503050406030204" pitchFamily="18" charset="0"/>
                        </a:rPr>
                        <m:t>+</m:t>
                      </m:r>
                      <m:f>
                        <m:fPr>
                          <m:ctrlPr>
                            <a:rPr lang="en-IN" sz="2400" b="1" i="1" smtClean="0">
                              <a:latin typeface="Cambria Math" panose="02040503050406030204" pitchFamily="18" charset="0"/>
                            </a:rPr>
                          </m:ctrlPr>
                        </m:fPr>
                        <m:num>
                          <m:sSup>
                            <m:sSupPr>
                              <m:ctrlPr>
                                <a:rPr lang="en-IN" sz="2400" b="1" i="1">
                                  <a:latin typeface="Cambria Math" panose="02040503050406030204" pitchFamily="18" charset="0"/>
                                </a:rPr>
                              </m:ctrlPr>
                            </m:sSupPr>
                            <m:e>
                              <m:r>
                                <a:rPr lang="en-IN" sz="2400" b="1" i="1" smtClean="0">
                                  <a:latin typeface="Cambria Math" panose="02040503050406030204" pitchFamily="18" charset="0"/>
                                  <a:ea typeface="Cambria Math" panose="02040503050406030204" pitchFamily="18" charset="0"/>
                                </a:rPr>
                                <m:t>𝝏</m:t>
                              </m:r>
                            </m:e>
                            <m:sup>
                              <m:r>
                                <a:rPr lang="en-IN" sz="2400" b="1" i="1" smtClean="0">
                                  <a:latin typeface="Cambria Math" panose="02040503050406030204" pitchFamily="18" charset="0"/>
                                </a:rPr>
                                <m:t>𝟒</m:t>
                              </m:r>
                            </m:sup>
                          </m:sSup>
                          <m:r>
                            <a:rPr lang="en-IN" sz="2400" b="1" i="1" smtClean="0">
                              <a:latin typeface="Cambria Math" panose="02040503050406030204" pitchFamily="18" charset="0"/>
                            </a:rPr>
                            <m:t>𝒘</m:t>
                          </m:r>
                          <m:d>
                            <m:dPr>
                              <m:ctrlPr>
                                <a:rPr lang="en-IN" sz="2400" b="1" i="1">
                                  <a:latin typeface="Cambria Math" panose="02040503050406030204" pitchFamily="18" charset="0"/>
                                </a:rPr>
                              </m:ctrlPr>
                            </m:dPr>
                            <m:e>
                              <m:r>
                                <a:rPr lang="en-IN" sz="2400" b="1" i="1" smtClean="0">
                                  <a:latin typeface="Cambria Math" panose="02040503050406030204" pitchFamily="18" charset="0"/>
                                </a:rPr>
                                <m:t>𝒙</m:t>
                              </m:r>
                              <m:r>
                                <a:rPr lang="en-IN" sz="2400" b="1" i="1" smtClean="0">
                                  <a:latin typeface="Cambria Math" panose="02040503050406030204" pitchFamily="18" charset="0"/>
                                </a:rPr>
                                <m:t>,</m:t>
                              </m:r>
                              <m:r>
                                <a:rPr lang="en-IN" sz="2400" b="1" i="1" smtClean="0">
                                  <a:latin typeface="Cambria Math" panose="02040503050406030204" pitchFamily="18" charset="0"/>
                                </a:rPr>
                                <m:t>𝒚</m:t>
                              </m:r>
                              <m:r>
                                <a:rPr lang="en-IN" sz="2400" b="1" i="1" smtClean="0">
                                  <a:latin typeface="Cambria Math" panose="02040503050406030204" pitchFamily="18" charset="0"/>
                                </a:rPr>
                                <m:t>,</m:t>
                              </m:r>
                              <m:r>
                                <a:rPr lang="en-IN" sz="2400" b="1" i="1" smtClean="0">
                                  <a:latin typeface="Cambria Math" panose="02040503050406030204" pitchFamily="18" charset="0"/>
                                </a:rPr>
                                <m:t>𝒕</m:t>
                              </m:r>
                            </m:e>
                          </m:d>
                        </m:num>
                        <m:den>
                          <m:r>
                            <a:rPr lang="en-IN" sz="2400" b="1" i="1" smtClean="0">
                              <a:latin typeface="Cambria Math" panose="02040503050406030204" pitchFamily="18" charset="0"/>
                              <a:ea typeface="Cambria Math" panose="02040503050406030204" pitchFamily="18" charset="0"/>
                            </a:rPr>
                            <m:t>𝝏</m:t>
                          </m:r>
                          <m:sSup>
                            <m:sSupPr>
                              <m:ctrlPr>
                                <a:rPr lang="en-IN" sz="2400" b="1" i="1">
                                  <a:latin typeface="Cambria Math" panose="02040503050406030204" pitchFamily="18" charset="0"/>
                                  <a:ea typeface="Cambria Math" panose="02040503050406030204" pitchFamily="18" charset="0"/>
                                </a:rPr>
                              </m:ctrlPr>
                            </m:sSupPr>
                            <m:e>
                              <m:r>
                                <a:rPr lang="en-IN" sz="2400" b="1" i="1" smtClean="0">
                                  <a:latin typeface="Cambria Math" panose="02040503050406030204" pitchFamily="18" charset="0"/>
                                  <a:ea typeface="Cambria Math" panose="02040503050406030204" pitchFamily="18" charset="0"/>
                                </a:rPr>
                                <m:t>𝒚</m:t>
                              </m:r>
                            </m:e>
                            <m:sup>
                              <m:r>
                                <a:rPr lang="en-IN" sz="2400" b="1" i="1" smtClean="0">
                                  <a:latin typeface="Cambria Math" panose="02040503050406030204" pitchFamily="18" charset="0"/>
                                  <a:ea typeface="Cambria Math" panose="02040503050406030204" pitchFamily="18" charset="0"/>
                                </a:rPr>
                                <m:t>𝟒</m:t>
                              </m:r>
                            </m:sup>
                          </m:sSup>
                        </m:den>
                      </m:f>
                      <m:r>
                        <a:rPr lang="en-IN" sz="2400" b="1" i="1" smtClean="0">
                          <a:latin typeface="Cambria Math" panose="02040503050406030204" pitchFamily="18" charset="0"/>
                        </a:rPr>
                        <m:t>+</m:t>
                      </m:r>
                      <m:f>
                        <m:fPr>
                          <m:ctrlPr>
                            <a:rPr lang="en-IN" sz="2400" b="1" i="1" smtClean="0">
                              <a:latin typeface="Cambria Math" panose="02040503050406030204" pitchFamily="18" charset="0"/>
                            </a:rPr>
                          </m:ctrlPr>
                        </m:fPr>
                        <m:num>
                          <m:r>
                            <a:rPr lang="en-IN" sz="2400" b="1" i="1" smtClean="0">
                              <a:latin typeface="Cambria Math" panose="02040503050406030204" pitchFamily="18" charset="0"/>
                              <a:ea typeface="Cambria Math" panose="02040503050406030204" pitchFamily="18" charset="0"/>
                            </a:rPr>
                            <m:t>𝝆</m:t>
                          </m:r>
                          <m:r>
                            <a:rPr lang="en-IN" sz="2400" b="1" i="1" smtClean="0">
                              <a:latin typeface="Cambria Math" panose="02040503050406030204" pitchFamily="18" charset="0"/>
                              <a:ea typeface="Cambria Math" panose="02040503050406030204" pitchFamily="18" charset="0"/>
                            </a:rPr>
                            <m:t>𝒉</m:t>
                          </m:r>
                        </m:num>
                        <m:den>
                          <m:r>
                            <a:rPr lang="en-IN" sz="2400" b="1" i="1" smtClean="0">
                              <a:latin typeface="Cambria Math" panose="02040503050406030204" pitchFamily="18" charset="0"/>
                            </a:rPr>
                            <m:t>𝑫</m:t>
                          </m:r>
                        </m:den>
                      </m:f>
                      <m:r>
                        <a:rPr lang="en-IN" sz="2400" b="1" i="1" smtClean="0">
                          <a:latin typeface="Cambria Math" panose="02040503050406030204" pitchFamily="18" charset="0"/>
                        </a:rPr>
                        <m:t> </m:t>
                      </m:r>
                      <m:f>
                        <m:fPr>
                          <m:ctrlPr>
                            <a:rPr lang="en-IN" sz="2400" b="1" i="1" smtClean="0">
                              <a:latin typeface="Cambria Math" panose="02040503050406030204" pitchFamily="18" charset="0"/>
                            </a:rPr>
                          </m:ctrlPr>
                        </m:fPr>
                        <m:num>
                          <m:sSup>
                            <m:sSupPr>
                              <m:ctrlPr>
                                <a:rPr lang="en-IN" sz="2400" b="1" i="1">
                                  <a:latin typeface="Cambria Math" panose="02040503050406030204" pitchFamily="18" charset="0"/>
                                </a:rPr>
                              </m:ctrlPr>
                            </m:sSupPr>
                            <m:e>
                              <m:r>
                                <a:rPr lang="en-IN" sz="2400" b="1" i="1" smtClean="0">
                                  <a:latin typeface="Cambria Math" panose="02040503050406030204" pitchFamily="18" charset="0"/>
                                  <a:ea typeface="Cambria Math" panose="02040503050406030204" pitchFamily="18" charset="0"/>
                                </a:rPr>
                                <m:t>𝝏</m:t>
                              </m:r>
                            </m:e>
                            <m:sup>
                              <m:r>
                                <a:rPr lang="en-IN" sz="2400" b="1" i="1" smtClean="0">
                                  <a:latin typeface="Cambria Math" panose="02040503050406030204" pitchFamily="18" charset="0"/>
                                  <a:ea typeface="Cambria Math" panose="02040503050406030204" pitchFamily="18" charset="0"/>
                                </a:rPr>
                                <m:t>𝟐</m:t>
                              </m:r>
                            </m:sup>
                          </m:sSup>
                          <m:r>
                            <a:rPr lang="en-IN" sz="2400" b="1" i="1" smtClean="0">
                              <a:latin typeface="Cambria Math" panose="02040503050406030204" pitchFamily="18" charset="0"/>
                            </a:rPr>
                            <m:t>𝒘</m:t>
                          </m:r>
                          <m:d>
                            <m:dPr>
                              <m:ctrlPr>
                                <a:rPr lang="en-IN" sz="2400" b="1" i="1">
                                  <a:latin typeface="Cambria Math" panose="02040503050406030204" pitchFamily="18" charset="0"/>
                                </a:rPr>
                              </m:ctrlPr>
                            </m:dPr>
                            <m:e>
                              <m:r>
                                <a:rPr lang="en-IN" sz="2400" b="1" i="1" smtClean="0">
                                  <a:latin typeface="Cambria Math" panose="02040503050406030204" pitchFamily="18" charset="0"/>
                                </a:rPr>
                                <m:t>𝒙</m:t>
                              </m:r>
                              <m:r>
                                <a:rPr lang="en-IN" sz="2400" b="1" i="1" smtClean="0">
                                  <a:latin typeface="Cambria Math" panose="02040503050406030204" pitchFamily="18" charset="0"/>
                                </a:rPr>
                                <m:t>,</m:t>
                              </m:r>
                              <m:r>
                                <a:rPr lang="en-IN" sz="2400" b="1" i="1" smtClean="0">
                                  <a:latin typeface="Cambria Math" panose="02040503050406030204" pitchFamily="18" charset="0"/>
                                </a:rPr>
                                <m:t>𝒚</m:t>
                              </m:r>
                              <m:r>
                                <a:rPr lang="en-IN" sz="2400" b="1" i="1" smtClean="0">
                                  <a:latin typeface="Cambria Math" panose="02040503050406030204" pitchFamily="18" charset="0"/>
                                </a:rPr>
                                <m:t>,</m:t>
                              </m:r>
                              <m:r>
                                <a:rPr lang="en-IN" sz="2400" b="1" i="1" smtClean="0">
                                  <a:latin typeface="Cambria Math" panose="02040503050406030204" pitchFamily="18" charset="0"/>
                                </a:rPr>
                                <m:t>𝒕</m:t>
                              </m:r>
                            </m:e>
                          </m:d>
                        </m:num>
                        <m:den>
                          <m:r>
                            <a:rPr lang="en-IN" sz="2400" b="1" i="1" smtClean="0">
                              <a:latin typeface="Cambria Math" panose="02040503050406030204" pitchFamily="18" charset="0"/>
                              <a:ea typeface="Cambria Math" panose="02040503050406030204" pitchFamily="18" charset="0"/>
                            </a:rPr>
                            <m:t>𝝏</m:t>
                          </m:r>
                          <m:sSup>
                            <m:sSupPr>
                              <m:ctrlPr>
                                <a:rPr lang="en-IN" sz="2400" b="1" i="1">
                                  <a:latin typeface="Cambria Math" panose="02040503050406030204" pitchFamily="18" charset="0"/>
                                  <a:ea typeface="Cambria Math" panose="02040503050406030204" pitchFamily="18" charset="0"/>
                                </a:rPr>
                              </m:ctrlPr>
                            </m:sSupPr>
                            <m:e>
                              <m:r>
                                <a:rPr lang="en-IN" sz="2400" b="1" i="1" smtClean="0">
                                  <a:latin typeface="Cambria Math" panose="02040503050406030204" pitchFamily="18" charset="0"/>
                                  <a:ea typeface="Cambria Math" panose="02040503050406030204" pitchFamily="18" charset="0"/>
                                </a:rPr>
                                <m:t>𝒕</m:t>
                              </m:r>
                            </m:e>
                            <m:sup>
                              <m:r>
                                <a:rPr lang="en-IN" sz="2400" b="1" i="1" smtClean="0">
                                  <a:latin typeface="Cambria Math" panose="02040503050406030204" pitchFamily="18" charset="0"/>
                                  <a:ea typeface="Cambria Math" panose="02040503050406030204" pitchFamily="18" charset="0"/>
                                </a:rPr>
                                <m:t>𝟐</m:t>
                              </m:r>
                            </m:sup>
                          </m:sSup>
                        </m:den>
                      </m:f>
                      <m:r>
                        <a:rPr lang="en-IN" sz="2400" b="1" i="1" smtClean="0">
                          <a:latin typeface="Cambria Math" panose="02040503050406030204" pitchFamily="18" charset="0"/>
                        </a:rPr>
                        <m:t>=</m:t>
                      </m:r>
                      <m:r>
                        <a:rPr lang="en-IN" sz="2400" b="1" i="1" smtClean="0">
                          <a:latin typeface="Cambria Math" panose="02040503050406030204" pitchFamily="18" charset="0"/>
                        </a:rPr>
                        <m:t>𝟎</m:t>
                      </m:r>
                    </m:oMath>
                  </m:oMathPara>
                </a14:m>
                <a:endParaRPr lang="en-IN" sz="2400" b="1" dirty="0"/>
              </a:p>
              <a:p>
                <a:pPr marL="0" indent="0" algn="ctr">
                  <a:buNone/>
                </a:pPr>
                <a:endParaRPr lang="en-IN" sz="2400" b="1" dirty="0"/>
              </a:p>
              <a:p>
                <a:endParaRPr lang="en-IN" sz="2400" b="1" dirty="0"/>
              </a:p>
              <a:p>
                <a:endParaRPr lang="en-IN" sz="2400" b="1" dirty="0"/>
              </a:p>
              <a:p>
                <a:endParaRPr lang="en-IN" sz="2400" b="1" dirty="0"/>
              </a:p>
            </p:txBody>
          </p:sp>
        </mc:Choice>
        <mc:Fallback xmlns="">
          <p:sp>
            <p:nvSpPr>
              <p:cNvPr id="2" name="Content Placeholder 2"/>
              <p:cNvSpPr txBox="1">
                <a:spLocks noRot="1" noChangeAspect="1" noMove="1" noResize="1" noEditPoints="1" noAdjustHandles="1" noChangeArrowheads="1" noChangeShapeType="1" noTextEdit="1"/>
              </p:cNvSpPr>
              <p:nvPr/>
            </p:nvSpPr>
            <p:spPr>
              <a:xfrm>
                <a:off x="409433" y="259307"/>
                <a:ext cx="11368585" cy="5936777"/>
              </a:xfrm>
              <a:prstGeom prst="rect">
                <a:avLst/>
              </a:prstGeom>
              <a:blipFill>
                <a:blip r:embed="rId2"/>
                <a:stretch>
                  <a:fillRect l="-804" t="-1439" r="-858" b="-514"/>
                </a:stretch>
              </a:blipFill>
            </p:spPr>
            <p:txBody>
              <a:bodyPr/>
              <a:lstStyle/>
              <a:p>
                <a:r>
                  <a:rPr lang="en-IN">
                    <a:noFill/>
                  </a:rPr>
                  <a:t> </a:t>
                </a:r>
              </a:p>
            </p:txBody>
          </p:sp>
        </mc:Fallback>
      </mc:AlternateContent>
    </p:spTree>
    <p:extLst>
      <p:ext uri="{BB962C8B-B14F-4D97-AF65-F5344CB8AC3E}">
        <p14:creationId xmlns:p14="http://schemas.microsoft.com/office/powerpoint/2010/main" val="4229653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359C716-D1FC-C175-7363-499B3F7D3809}"/>
                  </a:ext>
                </a:extLst>
              </p:cNvPr>
              <p:cNvSpPr txBox="1"/>
              <p:nvPr/>
            </p:nvSpPr>
            <p:spPr>
              <a:xfrm>
                <a:off x="475861" y="1010357"/>
                <a:ext cx="11457992" cy="5114285"/>
              </a:xfrm>
              <a:prstGeom prst="rect">
                <a:avLst/>
              </a:prstGeom>
              <a:noFill/>
            </p:spPr>
            <p:txBody>
              <a:bodyPr wrap="square">
                <a:spAutoFit/>
              </a:bodyPr>
              <a:lstStyle/>
              <a:p>
                <a:pPr marL="0" indent="0" algn="just">
                  <a:buNone/>
                </a:pPr>
                <a:r>
                  <a:rPr lang="en-IN" sz="2000" b="1" dirty="0"/>
                  <a:t>To determine the vibrational characteristic of the plate the variational method is used and the beam function is used, these functions are obtained from the solutions of the beam differential equations for various end conditions. The differential equation for a vibrating beam is written as :</a:t>
                </a:r>
              </a:p>
              <a:p>
                <a:pPr algn="just"/>
                <a:endParaRPr lang="en-IN" b="1" dirty="0"/>
              </a:p>
              <a:p>
                <a:pPr marL="0" indent="0" algn="just">
                  <a:buNone/>
                </a:pPr>
                <a14:m>
                  <m:oMathPara xmlns:m="http://schemas.openxmlformats.org/officeDocument/2006/math">
                    <m:oMathParaPr>
                      <m:jc m:val="centerGroup"/>
                    </m:oMathParaPr>
                    <m:oMath xmlns:m="http://schemas.openxmlformats.org/officeDocument/2006/math">
                      <m:f>
                        <m:fPr>
                          <m:ctrlPr>
                            <a:rPr lang="en-IN" b="1" i="1">
                              <a:latin typeface="Cambria Math" panose="02040503050406030204" pitchFamily="18" charset="0"/>
                            </a:rPr>
                          </m:ctrlPr>
                        </m:fPr>
                        <m:num>
                          <m:sSup>
                            <m:sSupPr>
                              <m:ctrlPr>
                                <a:rPr lang="en-IN" b="1" i="1">
                                  <a:latin typeface="Cambria Math" panose="02040503050406030204" pitchFamily="18" charset="0"/>
                                </a:rPr>
                              </m:ctrlPr>
                            </m:sSupPr>
                            <m:e>
                              <m:r>
                                <a:rPr lang="en-IN" b="1" i="1">
                                  <a:latin typeface="Cambria Math" panose="02040503050406030204" pitchFamily="18" charset="0"/>
                                  <a:ea typeface="Cambria Math" panose="02040503050406030204" pitchFamily="18" charset="0"/>
                                </a:rPr>
                                <m:t>𝝏</m:t>
                              </m:r>
                            </m:e>
                            <m:sup>
                              <m:r>
                                <a:rPr lang="en-IN" b="1" i="1">
                                  <a:latin typeface="Cambria Math" panose="02040503050406030204" pitchFamily="18" charset="0"/>
                                </a:rPr>
                                <m:t>𝟒</m:t>
                              </m:r>
                            </m:sup>
                          </m:sSup>
                          <m:r>
                            <a:rPr lang="en-IN" b="1" i="1" smtClean="0">
                              <a:latin typeface="Cambria Math" panose="02040503050406030204" pitchFamily="18" charset="0"/>
                            </a:rPr>
                            <m:t>𝒘</m:t>
                          </m:r>
                        </m:num>
                        <m:den>
                          <m:r>
                            <a:rPr lang="en-IN" b="1" i="1">
                              <a:latin typeface="Cambria Math" panose="02040503050406030204" pitchFamily="18" charset="0"/>
                              <a:ea typeface="Cambria Math" panose="02040503050406030204" pitchFamily="18" charset="0"/>
                            </a:rPr>
                            <m:t>𝝏</m:t>
                          </m:r>
                          <m:sSup>
                            <m:sSupPr>
                              <m:ctrlPr>
                                <a:rPr lang="en-IN" b="1" i="1">
                                  <a:latin typeface="Cambria Math" panose="02040503050406030204" pitchFamily="18" charset="0"/>
                                  <a:ea typeface="Cambria Math" panose="02040503050406030204" pitchFamily="18" charset="0"/>
                                </a:rPr>
                              </m:ctrlPr>
                            </m:sSupPr>
                            <m:e>
                              <m:r>
                                <a:rPr lang="en-IN" b="1" i="1">
                                  <a:latin typeface="Cambria Math" panose="02040503050406030204" pitchFamily="18" charset="0"/>
                                  <a:ea typeface="Cambria Math" panose="02040503050406030204" pitchFamily="18" charset="0"/>
                                </a:rPr>
                                <m:t>𝒙</m:t>
                              </m:r>
                            </m:e>
                            <m:sup>
                              <m:r>
                                <a:rPr lang="en-IN" b="1" i="1">
                                  <a:latin typeface="Cambria Math" panose="02040503050406030204" pitchFamily="18" charset="0"/>
                                  <a:ea typeface="Cambria Math" panose="02040503050406030204" pitchFamily="18" charset="0"/>
                                </a:rPr>
                                <m:t>𝟒</m:t>
                              </m:r>
                            </m:sup>
                          </m:sSup>
                        </m:den>
                      </m:f>
                      <m:r>
                        <a:rPr lang="en-IN" b="1" i="1" smtClean="0">
                          <a:latin typeface="Cambria Math" panose="02040503050406030204" pitchFamily="18" charset="0"/>
                          <a:ea typeface="Cambria Math" panose="02040503050406030204" pitchFamily="18" charset="0"/>
                        </a:rPr>
                        <m:t>+</m:t>
                      </m:r>
                      <m:sSup>
                        <m:sSupPr>
                          <m:ctrlPr>
                            <a:rPr lang="en-IN" b="1" i="1" smtClean="0">
                              <a:latin typeface="Cambria Math" panose="02040503050406030204" pitchFamily="18" charset="0"/>
                              <a:ea typeface="Cambria Math" panose="02040503050406030204" pitchFamily="18" charset="0"/>
                            </a:rPr>
                          </m:ctrlPr>
                        </m:sSupPr>
                        <m:e>
                          <m:r>
                            <a:rPr lang="en-IN" b="1" i="1" smtClean="0">
                              <a:latin typeface="Cambria Math" panose="02040503050406030204" pitchFamily="18" charset="0"/>
                              <a:ea typeface="Cambria Math" panose="02040503050406030204" pitchFamily="18" charset="0"/>
                            </a:rPr>
                            <m:t>𝜶</m:t>
                          </m:r>
                        </m:e>
                        <m:sup>
                          <m:r>
                            <a:rPr lang="en-IN" b="1" i="1" smtClean="0">
                              <a:latin typeface="Cambria Math" panose="02040503050406030204" pitchFamily="18" charset="0"/>
                              <a:ea typeface="Cambria Math" panose="02040503050406030204" pitchFamily="18" charset="0"/>
                            </a:rPr>
                            <m:t>𝟒</m:t>
                          </m:r>
                        </m:sup>
                      </m:sSup>
                      <m:f>
                        <m:fPr>
                          <m:ctrlPr>
                            <a:rPr lang="en-IN" b="1" i="1">
                              <a:latin typeface="Cambria Math" panose="02040503050406030204" pitchFamily="18" charset="0"/>
                            </a:rPr>
                          </m:ctrlPr>
                        </m:fPr>
                        <m:num>
                          <m:sSup>
                            <m:sSupPr>
                              <m:ctrlPr>
                                <a:rPr lang="en-IN" b="1" i="1">
                                  <a:latin typeface="Cambria Math" panose="02040503050406030204" pitchFamily="18" charset="0"/>
                                </a:rPr>
                              </m:ctrlPr>
                            </m:sSupPr>
                            <m:e>
                              <m:r>
                                <a:rPr lang="en-IN" b="1" i="1">
                                  <a:latin typeface="Cambria Math" panose="02040503050406030204" pitchFamily="18" charset="0"/>
                                  <a:ea typeface="Cambria Math" panose="02040503050406030204" pitchFamily="18" charset="0"/>
                                </a:rPr>
                                <m:t>𝝏</m:t>
                              </m:r>
                            </m:e>
                            <m:sup>
                              <m:r>
                                <a:rPr lang="en-IN" b="1" i="1" smtClean="0">
                                  <a:latin typeface="Cambria Math" panose="02040503050406030204" pitchFamily="18" charset="0"/>
                                  <a:ea typeface="Cambria Math" panose="02040503050406030204" pitchFamily="18" charset="0"/>
                                </a:rPr>
                                <m:t>𝟐</m:t>
                              </m:r>
                            </m:sup>
                          </m:sSup>
                          <m:r>
                            <a:rPr lang="en-IN" b="1" i="1">
                              <a:latin typeface="Cambria Math" panose="02040503050406030204" pitchFamily="18" charset="0"/>
                            </a:rPr>
                            <m:t>𝒘</m:t>
                          </m:r>
                        </m:num>
                        <m:den>
                          <m:r>
                            <a:rPr lang="en-IN" b="1" i="1">
                              <a:latin typeface="Cambria Math" panose="02040503050406030204" pitchFamily="18" charset="0"/>
                              <a:ea typeface="Cambria Math" panose="02040503050406030204" pitchFamily="18" charset="0"/>
                            </a:rPr>
                            <m:t>𝝏</m:t>
                          </m:r>
                          <m:sSup>
                            <m:sSupPr>
                              <m:ctrlPr>
                                <a:rPr lang="en-IN" b="1" i="1">
                                  <a:latin typeface="Cambria Math" panose="02040503050406030204" pitchFamily="18" charset="0"/>
                                  <a:ea typeface="Cambria Math" panose="02040503050406030204" pitchFamily="18" charset="0"/>
                                </a:rPr>
                              </m:ctrlPr>
                            </m:sSupPr>
                            <m:e>
                              <m:r>
                                <a:rPr lang="en-IN" b="1" i="1" smtClean="0">
                                  <a:latin typeface="Cambria Math" panose="02040503050406030204" pitchFamily="18" charset="0"/>
                                  <a:ea typeface="Cambria Math" panose="02040503050406030204" pitchFamily="18" charset="0"/>
                                </a:rPr>
                                <m:t>𝒕</m:t>
                              </m:r>
                            </m:e>
                            <m:sup>
                              <m:r>
                                <a:rPr lang="en-IN" b="1" i="1" smtClean="0">
                                  <a:latin typeface="Cambria Math" panose="02040503050406030204" pitchFamily="18" charset="0"/>
                                  <a:ea typeface="Cambria Math" panose="02040503050406030204" pitchFamily="18" charset="0"/>
                                </a:rPr>
                                <m:t>𝟐</m:t>
                              </m:r>
                            </m:sup>
                          </m:sSup>
                        </m:den>
                      </m:f>
                      <m:r>
                        <a:rPr lang="en-IN" b="1" i="1" smtClean="0">
                          <a:latin typeface="Cambria Math" panose="02040503050406030204" pitchFamily="18" charset="0"/>
                          <a:ea typeface="Cambria Math" panose="02040503050406030204" pitchFamily="18" charset="0"/>
                        </a:rPr>
                        <m:t>=</m:t>
                      </m:r>
                      <m:r>
                        <a:rPr lang="en-IN" b="1" i="1" smtClean="0">
                          <a:latin typeface="Cambria Math" panose="02040503050406030204" pitchFamily="18" charset="0"/>
                          <a:ea typeface="Cambria Math" panose="02040503050406030204" pitchFamily="18" charset="0"/>
                        </a:rPr>
                        <m:t>𝟎</m:t>
                      </m:r>
                    </m:oMath>
                  </m:oMathPara>
                </a14:m>
                <a:endParaRPr lang="en-IN" b="1" dirty="0"/>
              </a:p>
              <a:p>
                <a:pPr marL="0" indent="0" algn="just">
                  <a:buNone/>
                </a:pPr>
                <a:endParaRPr lang="en-IN" b="1" dirty="0"/>
              </a:p>
              <a:p>
                <a:pPr marL="0" indent="0" algn="just">
                  <a:buNone/>
                </a:pPr>
                <a:endParaRPr lang="en-IN" b="1" dirty="0"/>
              </a:p>
              <a:p>
                <a:pPr marL="0" indent="0" algn="just">
                  <a:buNone/>
                </a:pPr>
                <a:r>
                  <a:rPr lang="en-IN" b="1" dirty="0"/>
                  <a:t>Solution of the above equation for the wave deformation displacement ‘ </a:t>
                </a:r>
                <a:r>
                  <a:rPr lang="en-IN" b="1" i="1" dirty="0"/>
                  <a:t>w </a:t>
                </a:r>
                <a:r>
                  <a:rPr lang="en-IN" b="1" dirty="0"/>
                  <a:t>’ of the beam vibration can be truncated and written as :</a:t>
                </a:r>
              </a:p>
              <a:p>
                <a:pPr marL="0" indent="0" algn="just">
                  <a:buNone/>
                </a:pPr>
                <a:endParaRPr lang="en-IN" b="1" dirty="0"/>
              </a:p>
              <a:p>
                <a:pPr marL="0" indent="0" algn="just">
                  <a:buNone/>
                </a:pPr>
                <a14:m>
                  <m:oMathPara xmlns:m="http://schemas.openxmlformats.org/officeDocument/2006/math">
                    <m:oMathParaPr>
                      <m:jc m:val="centerGroup"/>
                    </m:oMathParaPr>
                    <m:oMath xmlns:m="http://schemas.openxmlformats.org/officeDocument/2006/math">
                      <m:r>
                        <a:rPr lang="en-IN" b="1" i="1" smtClean="0">
                          <a:latin typeface="Cambria Math" panose="02040503050406030204" pitchFamily="18" charset="0"/>
                        </a:rPr>
                        <m:t>𝒘</m:t>
                      </m:r>
                      <m:r>
                        <a:rPr lang="en-IN" b="1" i="1" smtClean="0">
                          <a:latin typeface="Cambria Math" panose="02040503050406030204" pitchFamily="18" charset="0"/>
                        </a:rPr>
                        <m:t>=</m:t>
                      </m:r>
                      <m:sSup>
                        <m:sSupPr>
                          <m:ctrlPr>
                            <a:rPr lang="en-IN" b="1" i="1" smtClean="0">
                              <a:latin typeface="Cambria Math" panose="02040503050406030204" pitchFamily="18" charset="0"/>
                            </a:rPr>
                          </m:ctrlPr>
                        </m:sSupPr>
                        <m:e>
                          <m:r>
                            <a:rPr lang="en-IN" b="1" i="1" smtClean="0">
                              <a:latin typeface="Cambria Math" panose="02040503050406030204" pitchFamily="18" charset="0"/>
                            </a:rPr>
                            <m:t>𝒆</m:t>
                          </m:r>
                        </m:e>
                        <m:sup>
                          <m:r>
                            <a:rPr lang="en-IN" b="1" i="1" smtClean="0">
                              <a:latin typeface="Cambria Math" panose="02040503050406030204" pitchFamily="18" charset="0"/>
                            </a:rPr>
                            <m:t>−</m:t>
                          </m:r>
                          <m:r>
                            <a:rPr lang="en-IN" b="1" i="1" smtClean="0">
                              <a:latin typeface="Cambria Math" panose="02040503050406030204" pitchFamily="18" charset="0"/>
                            </a:rPr>
                            <m:t>𝒊</m:t>
                          </m:r>
                          <m:sSub>
                            <m:sSubPr>
                              <m:ctrlPr>
                                <a:rPr lang="en-IN" b="1" i="1" smtClean="0">
                                  <a:latin typeface="Cambria Math" panose="02040503050406030204" pitchFamily="18" charset="0"/>
                                </a:rPr>
                              </m:ctrlPr>
                            </m:sSubPr>
                            <m:e>
                              <m:r>
                                <a:rPr lang="en-IN" b="1" i="1" smtClean="0">
                                  <a:latin typeface="Cambria Math" panose="02040503050406030204" pitchFamily="18" charset="0"/>
                                </a:rPr>
                                <m:t>𝒌</m:t>
                              </m:r>
                            </m:e>
                            <m:sub>
                              <m:r>
                                <a:rPr lang="en-IN" b="1" i="1" smtClean="0">
                                  <a:latin typeface="Cambria Math" panose="02040503050406030204" pitchFamily="18" charset="0"/>
                                </a:rPr>
                                <m:t>𝒎</m:t>
                              </m:r>
                            </m:sub>
                          </m:sSub>
                          <m:r>
                            <a:rPr lang="en-IN" b="1" i="1" smtClean="0">
                              <a:latin typeface="Cambria Math" panose="02040503050406030204" pitchFamily="18" charset="0"/>
                            </a:rPr>
                            <m:t>𝒙</m:t>
                          </m:r>
                        </m:sup>
                      </m:sSup>
                      <m:sSup>
                        <m:sSupPr>
                          <m:ctrlPr>
                            <a:rPr lang="en-IN" b="1" i="1" smtClean="0">
                              <a:latin typeface="Cambria Math" panose="02040503050406030204" pitchFamily="18" charset="0"/>
                            </a:rPr>
                          </m:ctrlPr>
                        </m:sSupPr>
                        <m:e>
                          <m:r>
                            <a:rPr lang="en-IN" b="1" i="1" smtClean="0">
                              <a:latin typeface="Cambria Math" panose="02040503050406030204" pitchFamily="18" charset="0"/>
                            </a:rPr>
                            <m:t>𝒆</m:t>
                          </m:r>
                        </m:e>
                        <m:sup>
                          <m:r>
                            <a:rPr lang="en-IN" b="1" i="1" smtClean="0">
                              <a:latin typeface="Cambria Math" panose="02040503050406030204" pitchFamily="18" charset="0"/>
                            </a:rPr>
                            <m:t>𝒊</m:t>
                          </m:r>
                          <m:r>
                            <a:rPr lang="en-IN" b="1" i="1" smtClean="0">
                              <a:latin typeface="Cambria Math" panose="02040503050406030204" pitchFamily="18" charset="0"/>
                              <a:ea typeface="Cambria Math" panose="02040503050406030204" pitchFamily="18" charset="0"/>
                            </a:rPr>
                            <m:t>𝝎</m:t>
                          </m:r>
                          <m:r>
                            <a:rPr lang="en-IN" b="1" i="1" smtClean="0">
                              <a:latin typeface="Cambria Math" panose="02040503050406030204" pitchFamily="18" charset="0"/>
                            </a:rPr>
                            <m:t>𝒕</m:t>
                          </m:r>
                        </m:sup>
                      </m:sSup>
                    </m:oMath>
                  </m:oMathPara>
                </a14:m>
                <a:endParaRPr lang="en-IN" b="1" dirty="0"/>
              </a:p>
              <a:p>
                <a:pPr marL="0" indent="0" algn="just">
                  <a:buNone/>
                </a:pPr>
                <a:r>
                  <a:rPr lang="en-IN" b="1" dirty="0"/>
                  <a:t>Where,</a:t>
                </a:r>
              </a:p>
              <a:p>
                <a:pPr marL="0" indent="0" algn="just">
                  <a:buNone/>
                </a:pPr>
                <a14:m>
                  <m:oMathPara xmlns:m="http://schemas.openxmlformats.org/officeDocument/2006/math">
                    <m:oMathParaPr>
                      <m:jc m:val="centerGroup"/>
                    </m:oMathParaPr>
                    <m:oMath xmlns:m="http://schemas.openxmlformats.org/officeDocument/2006/math">
                      <m:sSub>
                        <m:sSubPr>
                          <m:ctrlPr>
                            <a:rPr lang="en-IN" b="1" i="1" smtClean="0">
                              <a:latin typeface="Cambria Math" panose="02040503050406030204" pitchFamily="18" charset="0"/>
                            </a:rPr>
                          </m:ctrlPr>
                        </m:sSubPr>
                        <m:e>
                          <m:r>
                            <a:rPr lang="en-IN" b="1" i="1" smtClean="0">
                              <a:latin typeface="Cambria Math" panose="02040503050406030204" pitchFamily="18" charset="0"/>
                            </a:rPr>
                            <m:t>𝒌</m:t>
                          </m:r>
                        </m:e>
                        <m:sub>
                          <m:r>
                            <a:rPr lang="en-IN" b="1" i="1" smtClean="0">
                              <a:latin typeface="Cambria Math" panose="02040503050406030204" pitchFamily="18" charset="0"/>
                            </a:rPr>
                            <m:t>𝒎</m:t>
                          </m:r>
                        </m:sub>
                      </m:sSub>
                      <m:r>
                        <a:rPr lang="en-IN" b="1" i="1" smtClean="0">
                          <a:latin typeface="Cambria Math" panose="02040503050406030204" pitchFamily="18" charset="0"/>
                        </a:rPr>
                        <m:t>=</m:t>
                      </m:r>
                      <m:f>
                        <m:fPr>
                          <m:ctrlPr>
                            <a:rPr lang="en-IN" b="1" i="1" smtClean="0">
                              <a:latin typeface="Cambria Math" panose="02040503050406030204" pitchFamily="18" charset="0"/>
                            </a:rPr>
                          </m:ctrlPr>
                        </m:fPr>
                        <m:num>
                          <m:r>
                            <a:rPr lang="en-IN" b="1" i="1" smtClean="0">
                              <a:latin typeface="Cambria Math" panose="02040503050406030204" pitchFamily="18" charset="0"/>
                              <a:ea typeface="Cambria Math" panose="02040503050406030204" pitchFamily="18" charset="0"/>
                            </a:rPr>
                            <m:t>𝝅</m:t>
                          </m:r>
                          <m:r>
                            <a:rPr lang="en-IN" b="1" i="1" smtClean="0">
                              <a:latin typeface="Cambria Math" panose="02040503050406030204" pitchFamily="18" charset="0"/>
                              <a:ea typeface="Cambria Math" panose="02040503050406030204" pitchFamily="18" charset="0"/>
                            </a:rPr>
                            <m:t>𝒎</m:t>
                          </m:r>
                        </m:num>
                        <m:den>
                          <m:r>
                            <a:rPr lang="en-IN" b="1" i="1" smtClean="0">
                              <a:latin typeface="Cambria Math" panose="02040503050406030204" pitchFamily="18" charset="0"/>
                            </a:rPr>
                            <m:t>𝒂</m:t>
                          </m:r>
                        </m:den>
                      </m:f>
                      <m:r>
                        <a:rPr lang="en-IN" b="1" i="1" smtClean="0">
                          <a:latin typeface="Cambria Math" panose="02040503050406030204" pitchFamily="18" charset="0"/>
                        </a:rPr>
                        <m:t> </m:t>
                      </m:r>
                      <m:r>
                        <a:rPr lang="en-IN" b="1" i="1" smtClean="0">
                          <a:latin typeface="Cambria Math" panose="02040503050406030204" pitchFamily="18" charset="0"/>
                        </a:rPr>
                        <m:t>𝒂𝒏𝒅</m:t>
                      </m:r>
                      <m:r>
                        <a:rPr lang="en-IN" b="1" i="1" smtClean="0">
                          <a:latin typeface="Cambria Math" panose="02040503050406030204" pitchFamily="18" charset="0"/>
                        </a:rPr>
                        <m:t> </m:t>
                      </m:r>
                      <m:sSub>
                        <m:sSubPr>
                          <m:ctrlPr>
                            <a:rPr lang="en-IN" b="1" i="1" smtClean="0">
                              <a:latin typeface="Cambria Math" panose="02040503050406030204" pitchFamily="18" charset="0"/>
                            </a:rPr>
                          </m:ctrlPr>
                        </m:sSubPr>
                        <m:e>
                          <m:r>
                            <a:rPr lang="en-IN" b="1" i="1" smtClean="0">
                              <a:latin typeface="Cambria Math" panose="02040503050406030204" pitchFamily="18" charset="0"/>
                            </a:rPr>
                            <m:t>𝒌</m:t>
                          </m:r>
                        </m:e>
                        <m:sub>
                          <m:r>
                            <a:rPr lang="en-IN" b="1" i="1" smtClean="0">
                              <a:latin typeface="Cambria Math" panose="02040503050406030204" pitchFamily="18" charset="0"/>
                            </a:rPr>
                            <m:t>𝒏</m:t>
                          </m:r>
                        </m:sub>
                      </m:sSub>
                      <m:r>
                        <a:rPr lang="en-IN" b="1" i="1" smtClean="0">
                          <a:latin typeface="Cambria Math" panose="02040503050406030204" pitchFamily="18" charset="0"/>
                        </a:rPr>
                        <m:t>=</m:t>
                      </m:r>
                      <m:f>
                        <m:fPr>
                          <m:ctrlPr>
                            <a:rPr lang="en-IN" b="1" i="1" smtClean="0">
                              <a:latin typeface="Cambria Math" panose="02040503050406030204" pitchFamily="18" charset="0"/>
                            </a:rPr>
                          </m:ctrlPr>
                        </m:fPr>
                        <m:num>
                          <m:r>
                            <a:rPr lang="en-IN" b="1" i="1" smtClean="0">
                              <a:latin typeface="Cambria Math" panose="02040503050406030204" pitchFamily="18" charset="0"/>
                              <a:ea typeface="Cambria Math" panose="02040503050406030204" pitchFamily="18" charset="0"/>
                            </a:rPr>
                            <m:t>𝝅</m:t>
                          </m:r>
                          <m:r>
                            <a:rPr lang="en-IN" b="1" i="1" smtClean="0">
                              <a:latin typeface="Cambria Math" panose="02040503050406030204" pitchFamily="18" charset="0"/>
                              <a:ea typeface="Cambria Math" panose="02040503050406030204" pitchFamily="18" charset="0"/>
                            </a:rPr>
                            <m:t>𝒏</m:t>
                          </m:r>
                        </m:num>
                        <m:den>
                          <m:r>
                            <a:rPr lang="en-IN" b="1" i="1" smtClean="0">
                              <a:latin typeface="Cambria Math" panose="02040503050406030204" pitchFamily="18" charset="0"/>
                            </a:rPr>
                            <m:t>𝒃</m:t>
                          </m:r>
                        </m:den>
                      </m:f>
                    </m:oMath>
                  </m:oMathPara>
                </a14:m>
                <a:endParaRPr lang="en-IN" b="1" dirty="0"/>
              </a:p>
              <a:p>
                <a:pPr marL="0" indent="0" algn="just">
                  <a:buNone/>
                </a:pPr>
                <a:endParaRPr lang="en-IN" b="1" dirty="0"/>
              </a:p>
              <a:p>
                <a:pPr marL="0" indent="0" algn="just">
                  <a:buNone/>
                </a:pPr>
                <a:r>
                  <a:rPr lang="en-IN" b="1" dirty="0"/>
                  <a:t>Are used to evaluate natural frequency of the plate for the vibration parameters, m and n.</a:t>
                </a:r>
              </a:p>
              <a:p>
                <a:pPr marL="0" indent="0" algn="ctr">
                  <a:buNone/>
                </a:pPr>
                <a:endParaRPr lang="en-IN" dirty="0"/>
              </a:p>
            </p:txBody>
          </p:sp>
        </mc:Choice>
        <mc:Fallback xmlns="">
          <p:sp>
            <p:nvSpPr>
              <p:cNvPr id="3" name="TextBox 2">
                <a:extLst>
                  <a:ext uri="{FF2B5EF4-FFF2-40B4-BE49-F238E27FC236}">
                    <a16:creationId xmlns:a16="http://schemas.microsoft.com/office/drawing/2014/main" id="{6359C716-D1FC-C175-7363-499B3F7D3809}"/>
                  </a:ext>
                </a:extLst>
              </p:cNvPr>
              <p:cNvSpPr txBox="1">
                <a:spLocks noRot="1" noChangeAspect="1" noMove="1" noResize="1" noEditPoints="1" noAdjustHandles="1" noChangeArrowheads="1" noChangeShapeType="1" noTextEdit="1"/>
              </p:cNvSpPr>
              <p:nvPr/>
            </p:nvSpPr>
            <p:spPr>
              <a:xfrm>
                <a:off x="475861" y="1010357"/>
                <a:ext cx="11457992" cy="5114285"/>
              </a:xfrm>
              <a:prstGeom prst="rect">
                <a:avLst/>
              </a:prstGeom>
              <a:blipFill>
                <a:blip r:embed="rId2"/>
                <a:stretch>
                  <a:fillRect l="-532" t="-715" r="-532"/>
                </a:stretch>
              </a:blipFill>
            </p:spPr>
            <p:txBody>
              <a:bodyPr/>
              <a:lstStyle/>
              <a:p>
                <a:r>
                  <a:rPr lang="en-IN">
                    <a:noFill/>
                  </a:rPr>
                  <a:t> </a:t>
                </a:r>
              </a:p>
            </p:txBody>
          </p:sp>
        </mc:Fallback>
      </mc:AlternateContent>
    </p:spTree>
    <p:extLst>
      <p:ext uri="{BB962C8B-B14F-4D97-AF65-F5344CB8AC3E}">
        <p14:creationId xmlns:p14="http://schemas.microsoft.com/office/powerpoint/2010/main" val="3762279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2"/>
              <p:cNvSpPr txBox="1">
                <a:spLocks/>
              </p:cNvSpPr>
              <p:nvPr/>
            </p:nvSpPr>
            <p:spPr>
              <a:xfrm>
                <a:off x="409433" y="185610"/>
                <a:ext cx="11368585" cy="6010474"/>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IN" sz="2400" b="1" dirty="0"/>
                  <a:t>For splitting variables following modal displacement function form is adopted:</a:t>
                </a:r>
              </a:p>
              <a:p>
                <a:endParaRPr lang="en-IN" sz="2400" b="1" dirty="0"/>
              </a:p>
              <a:p>
                <a:pPr marL="0" indent="0">
                  <a:buNone/>
                </a:pPr>
                <a14:m>
                  <m:oMathPara xmlns:m="http://schemas.openxmlformats.org/officeDocument/2006/math">
                    <m:oMathParaPr>
                      <m:jc m:val="centerGroup"/>
                    </m:oMathParaPr>
                    <m:oMath xmlns:m="http://schemas.openxmlformats.org/officeDocument/2006/math">
                      <m:r>
                        <a:rPr lang="en-IN" sz="2400" b="1" i="1" smtClean="0">
                          <a:latin typeface="Cambria Math" panose="02040503050406030204" pitchFamily="18" charset="0"/>
                        </a:rPr>
                        <m:t>𝒘</m:t>
                      </m:r>
                      <m:d>
                        <m:dPr>
                          <m:ctrlPr>
                            <a:rPr lang="en-IN" sz="2400" b="1" i="1" smtClean="0">
                              <a:latin typeface="Cambria Math" panose="02040503050406030204" pitchFamily="18" charset="0"/>
                            </a:rPr>
                          </m:ctrlPr>
                        </m:dPr>
                        <m:e>
                          <m:r>
                            <a:rPr lang="en-IN" sz="2400" b="1" i="1" smtClean="0">
                              <a:latin typeface="Cambria Math" panose="02040503050406030204" pitchFamily="18" charset="0"/>
                            </a:rPr>
                            <m:t>𝒙</m:t>
                          </m:r>
                          <m:r>
                            <a:rPr lang="en-IN" sz="2400" b="1" i="1" smtClean="0">
                              <a:latin typeface="Cambria Math" panose="02040503050406030204" pitchFamily="18" charset="0"/>
                            </a:rPr>
                            <m:t>,</m:t>
                          </m:r>
                          <m:r>
                            <a:rPr lang="en-IN" sz="2400" b="1" i="1" smtClean="0">
                              <a:latin typeface="Cambria Math" panose="02040503050406030204" pitchFamily="18" charset="0"/>
                            </a:rPr>
                            <m:t>𝒚</m:t>
                          </m:r>
                          <m:r>
                            <a:rPr lang="en-IN" sz="2400" b="1" i="1" smtClean="0">
                              <a:latin typeface="Cambria Math" panose="02040503050406030204" pitchFamily="18" charset="0"/>
                            </a:rPr>
                            <m:t>,</m:t>
                          </m:r>
                          <m:r>
                            <a:rPr lang="en-IN" sz="2400" b="1" i="1" smtClean="0">
                              <a:latin typeface="Cambria Math" panose="02040503050406030204" pitchFamily="18" charset="0"/>
                            </a:rPr>
                            <m:t>𝒕</m:t>
                          </m:r>
                        </m:e>
                      </m:d>
                      <m:r>
                        <a:rPr lang="en-IN" sz="2400" b="1" i="1" smtClean="0">
                          <a:latin typeface="Cambria Math" panose="02040503050406030204" pitchFamily="18" charset="0"/>
                        </a:rPr>
                        <m:t>=</m:t>
                      </m:r>
                      <m:r>
                        <a:rPr lang="en-IN" sz="2400" b="1" i="1" smtClean="0">
                          <a:latin typeface="Cambria Math" panose="02040503050406030204" pitchFamily="18" charset="0"/>
                        </a:rPr>
                        <m:t>𝑿</m:t>
                      </m:r>
                      <m:d>
                        <m:dPr>
                          <m:ctrlPr>
                            <a:rPr lang="en-IN" sz="2400" b="1" i="1" smtClean="0">
                              <a:latin typeface="Cambria Math" panose="02040503050406030204" pitchFamily="18" charset="0"/>
                            </a:rPr>
                          </m:ctrlPr>
                        </m:dPr>
                        <m:e>
                          <m:r>
                            <a:rPr lang="en-IN" sz="2400" b="1" i="1" smtClean="0">
                              <a:latin typeface="Cambria Math" panose="02040503050406030204" pitchFamily="18" charset="0"/>
                            </a:rPr>
                            <m:t>𝒙</m:t>
                          </m:r>
                        </m:e>
                      </m:d>
                      <m:r>
                        <a:rPr lang="en-IN" sz="2400" b="1" i="1" smtClean="0">
                          <a:latin typeface="Cambria Math" panose="02040503050406030204" pitchFamily="18" charset="0"/>
                        </a:rPr>
                        <m:t>𝒀</m:t>
                      </m:r>
                      <m:d>
                        <m:dPr>
                          <m:ctrlPr>
                            <a:rPr lang="en-IN" sz="2400" b="1" i="1" smtClean="0">
                              <a:latin typeface="Cambria Math" panose="02040503050406030204" pitchFamily="18" charset="0"/>
                            </a:rPr>
                          </m:ctrlPr>
                        </m:dPr>
                        <m:e>
                          <m:r>
                            <a:rPr lang="en-IN" sz="2400" b="1" i="1" smtClean="0">
                              <a:latin typeface="Cambria Math" panose="02040503050406030204" pitchFamily="18" charset="0"/>
                            </a:rPr>
                            <m:t>𝒚</m:t>
                          </m:r>
                        </m:e>
                      </m:d>
                      <m:func>
                        <m:funcPr>
                          <m:ctrlPr>
                            <a:rPr lang="en-IN" sz="2400" b="1" i="1" smtClean="0">
                              <a:latin typeface="Cambria Math" panose="02040503050406030204" pitchFamily="18" charset="0"/>
                            </a:rPr>
                          </m:ctrlPr>
                        </m:funcPr>
                        <m:fName>
                          <m:r>
                            <a:rPr lang="en-IN" sz="2400" b="1" i="0" smtClean="0">
                              <a:latin typeface="Cambria Math" panose="02040503050406030204" pitchFamily="18" charset="0"/>
                            </a:rPr>
                            <m:t>𝐬𝐢𝐧</m:t>
                          </m:r>
                        </m:fName>
                        <m:e>
                          <m:d>
                            <m:dPr>
                              <m:ctrlPr>
                                <a:rPr lang="en-IN" sz="2400" b="1" i="1" smtClean="0">
                                  <a:latin typeface="Cambria Math" panose="02040503050406030204" pitchFamily="18" charset="0"/>
                                </a:rPr>
                              </m:ctrlPr>
                            </m:dPr>
                            <m:e>
                              <m:r>
                                <a:rPr lang="en-IN" sz="2400" b="1" i="1" smtClean="0">
                                  <a:latin typeface="Cambria Math" panose="02040503050406030204" pitchFamily="18" charset="0"/>
                                  <a:ea typeface="Cambria Math" panose="02040503050406030204" pitchFamily="18" charset="0"/>
                                </a:rPr>
                                <m:t>𝝎</m:t>
                              </m:r>
                              <m:r>
                                <a:rPr lang="en-IN" sz="2400" b="1" i="1" smtClean="0">
                                  <a:latin typeface="Cambria Math" panose="02040503050406030204" pitchFamily="18" charset="0"/>
                                  <a:ea typeface="Cambria Math" panose="02040503050406030204" pitchFamily="18" charset="0"/>
                                </a:rPr>
                                <m:t>𝒕</m:t>
                              </m:r>
                            </m:e>
                          </m:d>
                        </m:e>
                      </m:func>
                    </m:oMath>
                  </m:oMathPara>
                </a14:m>
                <a:endParaRPr lang="en-IN" sz="2400" b="1" dirty="0"/>
              </a:p>
              <a:p>
                <a:pPr marL="0" indent="0">
                  <a:buNone/>
                </a:pPr>
                <a:r>
                  <a:rPr lang="en-IN" sz="2400" b="1" dirty="0"/>
                  <a:t>Where </a:t>
                </a:r>
                <a14:m>
                  <m:oMath xmlns:m="http://schemas.openxmlformats.org/officeDocument/2006/math">
                    <m:r>
                      <a:rPr lang="en-IN" sz="2400" b="1" i="1" smtClean="0">
                        <a:latin typeface="Cambria Math" panose="02040503050406030204" pitchFamily="18" charset="0"/>
                      </a:rPr>
                      <m:t>𝑿</m:t>
                    </m:r>
                    <m:d>
                      <m:dPr>
                        <m:ctrlPr>
                          <a:rPr lang="en-IN" sz="2400" b="1" i="1">
                            <a:latin typeface="Cambria Math" panose="02040503050406030204" pitchFamily="18" charset="0"/>
                          </a:rPr>
                        </m:ctrlPr>
                      </m:dPr>
                      <m:e>
                        <m:r>
                          <a:rPr lang="en-IN" sz="2400" b="1" i="1" smtClean="0">
                            <a:latin typeface="Cambria Math" panose="02040503050406030204" pitchFamily="18" charset="0"/>
                          </a:rPr>
                          <m:t>𝒙</m:t>
                        </m:r>
                      </m:e>
                    </m:d>
                    <m:r>
                      <a:rPr lang="en-IN" sz="2400" b="1" i="1" smtClean="0">
                        <a:latin typeface="Cambria Math" panose="02040503050406030204" pitchFamily="18" charset="0"/>
                      </a:rPr>
                      <m:t> &amp; </m:t>
                    </m:r>
                    <m:r>
                      <a:rPr lang="en-IN" sz="2400" b="1" i="1" smtClean="0">
                        <a:latin typeface="Cambria Math" panose="02040503050406030204" pitchFamily="18" charset="0"/>
                      </a:rPr>
                      <m:t>𝒀</m:t>
                    </m:r>
                    <m:d>
                      <m:dPr>
                        <m:ctrlPr>
                          <a:rPr lang="en-IN" sz="2400" b="1" i="1">
                            <a:latin typeface="Cambria Math" panose="02040503050406030204" pitchFamily="18" charset="0"/>
                          </a:rPr>
                        </m:ctrlPr>
                      </m:dPr>
                      <m:e>
                        <m:r>
                          <a:rPr lang="en-IN" sz="2400" b="1" i="1" smtClean="0">
                            <a:latin typeface="Cambria Math" panose="02040503050406030204" pitchFamily="18" charset="0"/>
                          </a:rPr>
                          <m:t>𝒚</m:t>
                        </m:r>
                      </m:e>
                    </m:d>
                  </m:oMath>
                </a14:m>
                <a:r>
                  <a:rPr lang="en-IN" sz="2400" b="1" dirty="0"/>
                  <a:t> are unknown functions.</a:t>
                </a:r>
              </a:p>
              <a:p>
                <a:pPr marL="0" indent="0">
                  <a:buNone/>
                </a:pPr>
                <a:r>
                  <a:rPr lang="en-IN" sz="2400" b="1" dirty="0"/>
                  <a:t>Now, equation of motion of plate can be further written as,</a:t>
                </a:r>
              </a:p>
              <a:p>
                <a:pPr marL="0" indent="0">
                  <a:buNone/>
                </a:pPr>
                <a:endParaRPr lang="en-IN" sz="2400" b="1" dirty="0"/>
              </a:p>
              <a:p>
                <a:pPr marL="0" indent="0">
                  <a:buNone/>
                </a:pPr>
                <a14:m>
                  <m:oMathPara xmlns:m="http://schemas.openxmlformats.org/officeDocument/2006/math">
                    <m:oMathParaPr>
                      <m:jc m:val="centerGroup"/>
                    </m:oMathParaPr>
                    <m:oMath xmlns:m="http://schemas.openxmlformats.org/officeDocument/2006/math">
                      <m:f>
                        <m:fPr>
                          <m:ctrlPr>
                            <a:rPr lang="en-IN" sz="2400" b="1" i="1">
                              <a:latin typeface="Cambria Math" panose="02040503050406030204" pitchFamily="18" charset="0"/>
                            </a:rPr>
                          </m:ctrlPr>
                        </m:fPr>
                        <m:num>
                          <m:sSup>
                            <m:sSupPr>
                              <m:ctrlPr>
                                <a:rPr lang="en-IN" sz="2400" b="1" i="1">
                                  <a:latin typeface="Cambria Math" panose="02040503050406030204" pitchFamily="18" charset="0"/>
                                </a:rPr>
                              </m:ctrlPr>
                            </m:sSupPr>
                            <m:e>
                              <m:r>
                                <a:rPr lang="en-IN" sz="2400" b="1" i="1" smtClean="0">
                                  <a:latin typeface="Cambria Math" panose="02040503050406030204" pitchFamily="18" charset="0"/>
                                  <a:ea typeface="Cambria Math" panose="02040503050406030204" pitchFamily="18" charset="0"/>
                                </a:rPr>
                                <m:t>𝝏</m:t>
                              </m:r>
                            </m:e>
                            <m:sup>
                              <m:r>
                                <a:rPr lang="en-IN" sz="2400" b="1" i="1" smtClean="0">
                                  <a:latin typeface="Cambria Math" panose="02040503050406030204" pitchFamily="18" charset="0"/>
                                </a:rPr>
                                <m:t>𝟒</m:t>
                              </m:r>
                            </m:sup>
                          </m:sSup>
                          <m:r>
                            <a:rPr lang="en-IN" sz="2400" b="1" i="1" smtClean="0">
                              <a:latin typeface="Cambria Math" panose="02040503050406030204" pitchFamily="18" charset="0"/>
                            </a:rPr>
                            <m:t>𝑿</m:t>
                          </m:r>
                        </m:num>
                        <m:den>
                          <m:r>
                            <a:rPr lang="en-IN" sz="2400" b="1" i="1" smtClean="0">
                              <a:latin typeface="Cambria Math" panose="02040503050406030204" pitchFamily="18" charset="0"/>
                              <a:ea typeface="Cambria Math" panose="02040503050406030204" pitchFamily="18" charset="0"/>
                            </a:rPr>
                            <m:t>𝝏</m:t>
                          </m:r>
                          <m:sSup>
                            <m:sSupPr>
                              <m:ctrlPr>
                                <a:rPr lang="en-IN" sz="2400" b="1" i="1">
                                  <a:latin typeface="Cambria Math" panose="02040503050406030204" pitchFamily="18" charset="0"/>
                                  <a:ea typeface="Cambria Math" panose="02040503050406030204" pitchFamily="18" charset="0"/>
                                </a:rPr>
                              </m:ctrlPr>
                            </m:sSupPr>
                            <m:e>
                              <m:r>
                                <a:rPr lang="en-IN" sz="2400" b="1" i="1" smtClean="0">
                                  <a:latin typeface="Cambria Math" panose="02040503050406030204" pitchFamily="18" charset="0"/>
                                  <a:ea typeface="Cambria Math" panose="02040503050406030204" pitchFamily="18" charset="0"/>
                                </a:rPr>
                                <m:t>𝒙</m:t>
                              </m:r>
                            </m:e>
                            <m:sup>
                              <m:r>
                                <a:rPr lang="en-IN" sz="2400" b="1" i="1" smtClean="0">
                                  <a:latin typeface="Cambria Math" panose="02040503050406030204" pitchFamily="18" charset="0"/>
                                  <a:ea typeface="Cambria Math" panose="02040503050406030204" pitchFamily="18" charset="0"/>
                                </a:rPr>
                                <m:t>𝟒</m:t>
                              </m:r>
                            </m:sup>
                          </m:sSup>
                        </m:den>
                      </m:f>
                      <m:r>
                        <a:rPr lang="en-IN" sz="2400" b="1" i="1" smtClean="0">
                          <a:latin typeface="Cambria Math" panose="02040503050406030204" pitchFamily="18" charset="0"/>
                        </a:rPr>
                        <m:t>+</m:t>
                      </m:r>
                      <m:r>
                        <a:rPr lang="en-IN" sz="2400" b="1" i="1" smtClean="0">
                          <a:latin typeface="Cambria Math" panose="02040503050406030204" pitchFamily="18" charset="0"/>
                        </a:rPr>
                        <m:t>𝟐</m:t>
                      </m:r>
                      <m:f>
                        <m:fPr>
                          <m:ctrlPr>
                            <a:rPr lang="en-IN" sz="2400" b="1" i="1" smtClean="0">
                              <a:latin typeface="Cambria Math" panose="02040503050406030204" pitchFamily="18" charset="0"/>
                            </a:rPr>
                          </m:ctrlPr>
                        </m:fPr>
                        <m:num>
                          <m:sSup>
                            <m:sSupPr>
                              <m:ctrlPr>
                                <a:rPr lang="en-IN" sz="2400" b="1" i="1" smtClean="0">
                                  <a:latin typeface="Cambria Math" panose="02040503050406030204" pitchFamily="18" charset="0"/>
                                </a:rPr>
                              </m:ctrlPr>
                            </m:sSupPr>
                            <m:e>
                              <m:r>
                                <a:rPr lang="en-IN" sz="2400" b="1" i="1" smtClean="0">
                                  <a:latin typeface="Cambria Math" panose="02040503050406030204" pitchFamily="18" charset="0"/>
                                  <a:ea typeface="Cambria Math" panose="02040503050406030204" pitchFamily="18" charset="0"/>
                                </a:rPr>
                                <m:t>𝝏</m:t>
                              </m:r>
                            </m:e>
                            <m:sup>
                              <m:r>
                                <a:rPr lang="en-IN" sz="2400" b="1" i="1" smtClean="0">
                                  <a:latin typeface="Cambria Math" panose="02040503050406030204" pitchFamily="18" charset="0"/>
                                </a:rPr>
                                <m:t>𝟐</m:t>
                              </m:r>
                            </m:sup>
                          </m:sSup>
                          <m:r>
                            <a:rPr lang="en-IN" sz="2400" b="1" i="1" smtClean="0">
                              <a:latin typeface="Cambria Math" panose="02040503050406030204" pitchFamily="18" charset="0"/>
                            </a:rPr>
                            <m:t>𝑿</m:t>
                          </m:r>
                        </m:num>
                        <m:den>
                          <m:r>
                            <a:rPr lang="en-IN" sz="2400" b="1" i="1" smtClean="0">
                              <a:latin typeface="Cambria Math" panose="02040503050406030204" pitchFamily="18" charset="0"/>
                              <a:ea typeface="Cambria Math" panose="02040503050406030204" pitchFamily="18" charset="0"/>
                            </a:rPr>
                            <m:t>𝝏</m:t>
                          </m:r>
                          <m:sSup>
                            <m:sSupPr>
                              <m:ctrlPr>
                                <a:rPr lang="en-IN" sz="2400" b="1" i="1">
                                  <a:latin typeface="Cambria Math" panose="02040503050406030204" pitchFamily="18" charset="0"/>
                                  <a:ea typeface="Cambria Math" panose="02040503050406030204" pitchFamily="18" charset="0"/>
                                </a:rPr>
                              </m:ctrlPr>
                            </m:sSupPr>
                            <m:e>
                              <m:r>
                                <a:rPr lang="en-IN" sz="2400" b="1" i="1" smtClean="0">
                                  <a:latin typeface="Cambria Math" panose="02040503050406030204" pitchFamily="18" charset="0"/>
                                  <a:ea typeface="Cambria Math" panose="02040503050406030204" pitchFamily="18" charset="0"/>
                                </a:rPr>
                                <m:t>𝒙</m:t>
                              </m:r>
                            </m:e>
                            <m:sup>
                              <m:r>
                                <a:rPr lang="en-IN" sz="2400" b="1" i="1" smtClean="0">
                                  <a:latin typeface="Cambria Math" panose="02040503050406030204" pitchFamily="18" charset="0"/>
                                  <a:ea typeface="Cambria Math" panose="02040503050406030204" pitchFamily="18" charset="0"/>
                                </a:rPr>
                                <m:t>𝟐</m:t>
                              </m:r>
                            </m:sup>
                          </m:sSup>
                        </m:den>
                      </m:f>
                      <m:f>
                        <m:fPr>
                          <m:ctrlPr>
                            <a:rPr lang="en-IN" sz="2400" b="1" i="1">
                              <a:latin typeface="Cambria Math" panose="02040503050406030204" pitchFamily="18" charset="0"/>
                            </a:rPr>
                          </m:ctrlPr>
                        </m:fPr>
                        <m:num>
                          <m:sSup>
                            <m:sSupPr>
                              <m:ctrlPr>
                                <a:rPr lang="en-IN" sz="2400" b="1" i="1">
                                  <a:latin typeface="Cambria Math" panose="02040503050406030204" pitchFamily="18" charset="0"/>
                                </a:rPr>
                              </m:ctrlPr>
                            </m:sSupPr>
                            <m:e>
                              <m:r>
                                <a:rPr lang="en-IN" sz="2400" b="1" i="1" smtClean="0">
                                  <a:latin typeface="Cambria Math" panose="02040503050406030204" pitchFamily="18" charset="0"/>
                                  <a:ea typeface="Cambria Math" panose="02040503050406030204" pitchFamily="18" charset="0"/>
                                </a:rPr>
                                <m:t>𝝏</m:t>
                              </m:r>
                            </m:e>
                            <m:sup>
                              <m:r>
                                <a:rPr lang="en-IN" sz="2400" b="1" i="1" smtClean="0">
                                  <a:latin typeface="Cambria Math" panose="02040503050406030204" pitchFamily="18" charset="0"/>
                                </a:rPr>
                                <m:t>𝟐</m:t>
                              </m:r>
                            </m:sup>
                          </m:sSup>
                          <m:r>
                            <a:rPr lang="en-IN" sz="2400" b="1" i="1" smtClean="0">
                              <a:latin typeface="Cambria Math" panose="02040503050406030204" pitchFamily="18" charset="0"/>
                            </a:rPr>
                            <m:t>𝒀</m:t>
                          </m:r>
                        </m:num>
                        <m:den>
                          <m:r>
                            <a:rPr lang="en-IN" sz="2400" b="1" i="1" smtClean="0">
                              <a:latin typeface="Cambria Math" panose="02040503050406030204" pitchFamily="18" charset="0"/>
                              <a:ea typeface="Cambria Math" panose="02040503050406030204" pitchFamily="18" charset="0"/>
                            </a:rPr>
                            <m:t>𝝏</m:t>
                          </m:r>
                          <m:sSup>
                            <m:sSupPr>
                              <m:ctrlPr>
                                <a:rPr lang="en-IN" sz="2400" b="1" i="1">
                                  <a:latin typeface="Cambria Math" panose="02040503050406030204" pitchFamily="18" charset="0"/>
                                  <a:ea typeface="Cambria Math" panose="02040503050406030204" pitchFamily="18" charset="0"/>
                                </a:rPr>
                              </m:ctrlPr>
                            </m:sSupPr>
                            <m:e>
                              <m:r>
                                <a:rPr lang="en-IN" sz="2400" b="1" i="1" smtClean="0">
                                  <a:latin typeface="Cambria Math" panose="02040503050406030204" pitchFamily="18" charset="0"/>
                                  <a:ea typeface="Cambria Math" panose="02040503050406030204" pitchFamily="18" charset="0"/>
                                </a:rPr>
                                <m:t>𝒚</m:t>
                              </m:r>
                            </m:e>
                            <m:sup>
                              <m:r>
                                <a:rPr lang="en-IN" sz="2400" b="1" i="1" smtClean="0">
                                  <a:latin typeface="Cambria Math" panose="02040503050406030204" pitchFamily="18" charset="0"/>
                                  <a:ea typeface="Cambria Math" panose="02040503050406030204" pitchFamily="18" charset="0"/>
                                </a:rPr>
                                <m:t>𝟐</m:t>
                              </m:r>
                            </m:sup>
                          </m:sSup>
                        </m:den>
                      </m:f>
                      <m:r>
                        <a:rPr lang="en-IN" sz="2400" b="1" i="1" smtClean="0">
                          <a:latin typeface="Cambria Math" panose="02040503050406030204" pitchFamily="18" charset="0"/>
                        </a:rPr>
                        <m:t>+</m:t>
                      </m:r>
                      <m:f>
                        <m:fPr>
                          <m:ctrlPr>
                            <a:rPr lang="en-IN" sz="2400" b="1" i="1">
                              <a:latin typeface="Cambria Math" panose="02040503050406030204" pitchFamily="18" charset="0"/>
                            </a:rPr>
                          </m:ctrlPr>
                        </m:fPr>
                        <m:num>
                          <m:sSup>
                            <m:sSupPr>
                              <m:ctrlPr>
                                <a:rPr lang="en-IN" sz="2400" b="1" i="1" smtClean="0">
                                  <a:latin typeface="Cambria Math" panose="02040503050406030204" pitchFamily="18" charset="0"/>
                                </a:rPr>
                              </m:ctrlPr>
                            </m:sSupPr>
                            <m:e>
                              <m:r>
                                <a:rPr lang="en-IN" sz="2400" b="1" i="1" smtClean="0">
                                  <a:latin typeface="Cambria Math" panose="02040503050406030204" pitchFamily="18" charset="0"/>
                                  <a:ea typeface="Cambria Math" panose="02040503050406030204" pitchFamily="18" charset="0"/>
                                </a:rPr>
                                <m:t>𝝏</m:t>
                              </m:r>
                            </m:e>
                            <m:sup>
                              <m:r>
                                <a:rPr lang="en-IN" sz="2400" b="1" i="1" smtClean="0">
                                  <a:latin typeface="Cambria Math" panose="02040503050406030204" pitchFamily="18" charset="0"/>
                                </a:rPr>
                                <m:t>𝟒</m:t>
                              </m:r>
                            </m:sup>
                          </m:sSup>
                          <m:r>
                            <a:rPr lang="en-IN" sz="2400" b="1" i="1" smtClean="0">
                              <a:latin typeface="Cambria Math" panose="02040503050406030204" pitchFamily="18" charset="0"/>
                            </a:rPr>
                            <m:t>𝒀</m:t>
                          </m:r>
                        </m:num>
                        <m:den>
                          <m:r>
                            <a:rPr lang="en-IN" sz="2400" b="1" i="1" smtClean="0">
                              <a:latin typeface="Cambria Math" panose="02040503050406030204" pitchFamily="18" charset="0"/>
                              <a:ea typeface="Cambria Math" panose="02040503050406030204" pitchFamily="18" charset="0"/>
                            </a:rPr>
                            <m:t>𝝏</m:t>
                          </m:r>
                          <m:sSup>
                            <m:sSupPr>
                              <m:ctrlPr>
                                <a:rPr lang="en-IN" sz="2400" b="1" i="1">
                                  <a:latin typeface="Cambria Math" panose="02040503050406030204" pitchFamily="18" charset="0"/>
                                  <a:ea typeface="Cambria Math" panose="02040503050406030204" pitchFamily="18" charset="0"/>
                                </a:rPr>
                              </m:ctrlPr>
                            </m:sSupPr>
                            <m:e>
                              <m:r>
                                <a:rPr lang="en-IN" sz="2400" b="1" i="1" smtClean="0">
                                  <a:latin typeface="Cambria Math" panose="02040503050406030204" pitchFamily="18" charset="0"/>
                                  <a:ea typeface="Cambria Math" panose="02040503050406030204" pitchFamily="18" charset="0"/>
                                </a:rPr>
                                <m:t>𝒚</m:t>
                              </m:r>
                            </m:e>
                            <m:sup>
                              <m:r>
                                <a:rPr lang="en-IN" sz="2400" b="1" i="1" smtClean="0">
                                  <a:latin typeface="Cambria Math" panose="02040503050406030204" pitchFamily="18" charset="0"/>
                                  <a:ea typeface="Cambria Math" panose="02040503050406030204" pitchFamily="18" charset="0"/>
                                </a:rPr>
                                <m:t>𝟒</m:t>
                              </m:r>
                            </m:sup>
                          </m:sSup>
                        </m:den>
                      </m:f>
                      <m:r>
                        <a:rPr lang="en-IN" sz="2400" b="1" i="1" smtClean="0">
                          <a:latin typeface="Cambria Math" panose="02040503050406030204" pitchFamily="18" charset="0"/>
                        </a:rPr>
                        <m:t>=</m:t>
                      </m:r>
                      <m:f>
                        <m:fPr>
                          <m:ctrlPr>
                            <a:rPr lang="en-IN" sz="2400" b="1" i="1">
                              <a:latin typeface="Cambria Math" panose="02040503050406030204" pitchFamily="18" charset="0"/>
                            </a:rPr>
                          </m:ctrlPr>
                        </m:fPr>
                        <m:num>
                          <m:r>
                            <a:rPr lang="en-IN" sz="2400" b="1" i="1" smtClean="0">
                              <a:latin typeface="Cambria Math" panose="02040503050406030204" pitchFamily="18" charset="0"/>
                              <a:ea typeface="Cambria Math" panose="02040503050406030204" pitchFamily="18" charset="0"/>
                            </a:rPr>
                            <m:t>𝝆</m:t>
                          </m:r>
                          <m:r>
                            <a:rPr lang="en-IN" sz="2400" b="1" i="1" smtClean="0">
                              <a:latin typeface="Cambria Math" panose="02040503050406030204" pitchFamily="18" charset="0"/>
                              <a:ea typeface="Cambria Math" panose="02040503050406030204" pitchFamily="18" charset="0"/>
                            </a:rPr>
                            <m:t>𝒉</m:t>
                          </m:r>
                          <m:sSup>
                            <m:sSupPr>
                              <m:ctrlPr>
                                <a:rPr lang="en-IN" sz="2400" b="1" i="1" smtClean="0">
                                  <a:latin typeface="Cambria Math" panose="02040503050406030204" pitchFamily="18" charset="0"/>
                                  <a:ea typeface="Cambria Math" panose="02040503050406030204" pitchFamily="18" charset="0"/>
                                </a:rPr>
                              </m:ctrlPr>
                            </m:sSupPr>
                            <m:e>
                              <m:r>
                                <a:rPr lang="en-IN" sz="2400" b="1" i="1" smtClean="0">
                                  <a:latin typeface="Cambria Math" panose="02040503050406030204" pitchFamily="18" charset="0"/>
                                  <a:ea typeface="Cambria Math" panose="02040503050406030204" pitchFamily="18" charset="0"/>
                                </a:rPr>
                                <m:t>𝝎</m:t>
                              </m:r>
                            </m:e>
                            <m:sup>
                              <m:r>
                                <a:rPr lang="en-IN" sz="2400" b="1" i="1" smtClean="0">
                                  <a:latin typeface="Cambria Math" panose="02040503050406030204" pitchFamily="18" charset="0"/>
                                  <a:ea typeface="Cambria Math" panose="02040503050406030204" pitchFamily="18" charset="0"/>
                                </a:rPr>
                                <m:t>𝟐</m:t>
                              </m:r>
                            </m:sup>
                          </m:sSup>
                        </m:num>
                        <m:den>
                          <m:r>
                            <a:rPr lang="en-IN" sz="2400" b="1" i="1" smtClean="0">
                              <a:latin typeface="Cambria Math" panose="02040503050406030204" pitchFamily="18" charset="0"/>
                            </a:rPr>
                            <m:t>𝑫</m:t>
                          </m:r>
                        </m:den>
                      </m:f>
                    </m:oMath>
                  </m:oMathPara>
                </a14:m>
                <a:endParaRPr lang="en-IN" sz="2400" b="1" dirty="0"/>
              </a:p>
              <a:p>
                <a:pPr marL="0" indent="0">
                  <a:buNone/>
                </a:pPr>
                <a:endParaRPr lang="en-IN" sz="2400" b="1" dirty="0"/>
              </a:p>
              <a:p>
                <a:pPr marL="0" indent="0">
                  <a:buNone/>
                </a:pPr>
                <a14:m>
                  <m:oMath xmlns:m="http://schemas.openxmlformats.org/officeDocument/2006/math">
                    <m:r>
                      <a:rPr lang="en-IN" sz="2400" b="1" i="1" smtClean="0">
                        <a:latin typeface="Cambria Math" panose="02040503050406030204" pitchFamily="18" charset="0"/>
                      </a:rPr>
                      <m:t>𝑿</m:t>
                    </m:r>
                    <m:d>
                      <m:dPr>
                        <m:ctrlPr>
                          <a:rPr lang="en-IN" sz="2400" b="1" i="1">
                            <a:latin typeface="Cambria Math" panose="02040503050406030204" pitchFamily="18" charset="0"/>
                          </a:rPr>
                        </m:ctrlPr>
                      </m:dPr>
                      <m:e>
                        <m:r>
                          <a:rPr lang="en-IN" sz="2400" b="1" i="1" smtClean="0">
                            <a:latin typeface="Cambria Math" panose="02040503050406030204" pitchFamily="18" charset="0"/>
                          </a:rPr>
                          <m:t>𝒙</m:t>
                        </m:r>
                      </m:e>
                    </m:d>
                    <m:r>
                      <a:rPr lang="en-IN" sz="2400" b="1" i="1" smtClean="0">
                        <a:latin typeface="Cambria Math" panose="02040503050406030204" pitchFamily="18" charset="0"/>
                      </a:rPr>
                      <m:t> &amp; </m:t>
                    </m:r>
                    <m:r>
                      <a:rPr lang="en-IN" sz="2400" b="1" i="1" smtClean="0">
                        <a:latin typeface="Cambria Math" panose="02040503050406030204" pitchFamily="18" charset="0"/>
                      </a:rPr>
                      <m:t>𝒀</m:t>
                    </m:r>
                    <m:d>
                      <m:dPr>
                        <m:ctrlPr>
                          <a:rPr lang="en-IN" sz="2400" b="1" i="1">
                            <a:latin typeface="Cambria Math" panose="02040503050406030204" pitchFamily="18" charset="0"/>
                          </a:rPr>
                        </m:ctrlPr>
                      </m:dPr>
                      <m:e>
                        <m:r>
                          <a:rPr lang="en-IN" sz="2400" b="1" i="1" smtClean="0">
                            <a:latin typeface="Cambria Math" panose="02040503050406030204" pitchFamily="18" charset="0"/>
                          </a:rPr>
                          <m:t>𝒚</m:t>
                        </m:r>
                      </m:e>
                    </m:d>
                  </m:oMath>
                </a14:m>
                <a:r>
                  <a:rPr lang="en-IN" sz="2400" b="1" dirty="0"/>
                  <a:t>  functions are of the following form,</a:t>
                </a:r>
              </a:p>
              <a:p>
                <a:pPr marL="0" indent="0">
                  <a:buNone/>
                </a:pPr>
                <a:endParaRPr lang="en-IN" sz="2400" b="1" dirty="0"/>
              </a:p>
              <a:p>
                <a:pPr marL="0" indent="0">
                  <a:buNone/>
                </a:pPr>
                <a14:m>
                  <m:oMathPara xmlns:m="http://schemas.openxmlformats.org/officeDocument/2006/math">
                    <m:oMathParaPr>
                      <m:jc m:val="centerGroup"/>
                    </m:oMathParaPr>
                    <m:oMath xmlns:m="http://schemas.openxmlformats.org/officeDocument/2006/math">
                      <m:r>
                        <a:rPr lang="en-IN" sz="2400" b="1" i="1" smtClean="0">
                          <a:latin typeface="Cambria Math" panose="02040503050406030204" pitchFamily="18" charset="0"/>
                        </a:rPr>
                        <m:t>𝑿</m:t>
                      </m:r>
                      <m:d>
                        <m:dPr>
                          <m:ctrlPr>
                            <a:rPr lang="en-IN" sz="2400" b="1" i="1" smtClean="0">
                              <a:latin typeface="Cambria Math" panose="02040503050406030204" pitchFamily="18" charset="0"/>
                            </a:rPr>
                          </m:ctrlPr>
                        </m:dPr>
                        <m:e>
                          <m:r>
                            <a:rPr lang="en-IN" sz="2400" b="1" i="1" smtClean="0">
                              <a:latin typeface="Cambria Math" panose="02040503050406030204" pitchFamily="18" charset="0"/>
                            </a:rPr>
                            <m:t>𝒙</m:t>
                          </m:r>
                        </m:e>
                      </m:d>
                      <m:r>
                        <a:rPr lang="en-IN" sz="2400" b="1" i="1" smtClean="0">
                          <a:latin typeface="Cambria Math" panose="02040503050406030204" pitchFamily="18" charset="0"/>
                        </a:rPr>
                        <m:t>=</m:t>
                      </m:r>
                      <m:sSup>
                        <m:sSupPr>
                          <m:ctrlPr>
                            <a:rPr lang="en-IN" sz="2400" b="1" i="1" smtClean="0">
                              <a:latin typeface="Cambria Math" panose="02040503050406030204" pitchFamily="18" charset="0"/>
                            </a:rPr>
                          </m:ctrlPr>
                        </m:sSupPr>
                        <m:e>
                          <m:r>
                            <a:rPr lang="en-IN" sz="2400" b="1" i="1" smtClean="0">
                              <a:latin typeface="Cambria Math" panose="02040503050406030204" pitchFamily="18" charset="0"/>
                            </a:rPr>
                            <m:t>𝒆</m:t>
                          </m:r>
                        </m:e>
                        <m:sup>
                          <m:r>
                            <a:rPr lang="en-IN" sz="2400" b="1" i="1" smtClean="0">
                              <a:latin typeface="Cambria Math" panose="02040503050406030204" pitchFamily="18" charset="0"/>
                            </a:rPr>
                            <m:t>−</m:t>
                          </m:r>
                          <m:r>
                            <a:rPr lang="en-IN" sz="2400" b="1" i="1" smtClean="0">
                              <a:latin typeface="Cambria Math" panose="02040503050406030204" pitchFamily="18" charset="0"/>
                            </a:rPr>
                            <m:t>𝒊</m:t>
                          </m:r>
                          <m:sSub>
                            <m:sSubPr>
                              <m:ctrlPr>
                                <a:rPr lang="en-IN" sz="2400" b="1" i="1" smtClean="0">
                                  <a:latin typeface="Cambria Math" panose="02040503050406030204" pitchFamily="18" charset="0"/>
                                </a:rPr>
                              </m:ctrlPr>
                            </m:sSubPr>
                            <m:e>
                              <m:r>
                                <a:rPr lang="en-IN" sz="2400" b="1" i="1" smtClean="0">
                                  <a:latin typeface="Cambria Math" panose="02040503050406030204" pitchFamily="18" charset="0"/>
                                </a:rPr>
                                <m:t>𝒌</m:t>
                              </m:r>
                            </m:e>
                            <m:sub>
                              <m:r>
                                <a:rPr lang="en-IN" sz="2400" b="1" i="1" smtClean="0">
                                  <a:latin typeface="Cambria Math" panose="02040503050406030204" pitchFamily="18" charset="0"/>
                                </a:rPr>
                                <m:t>𝒎</m:t>
                              </m:r>
                            </m:sub>
                          </m:sSub>
                          <m:r>
                            <a:rPr lang="en-IN" sz="2400" b="1" i="1" smtClean="0">
                              <a:latin typeface="Cambria Math" panose="02040503050406030204" pitchFamily="18" charset="0"/>
                            </a:rPr>
                            <m:t>𝒙</m:t>
                          </m:r>
                        </m:sup>
                      </m:sSup>
                    </m:oMath>
                  </m:oMathPara>
                </a14:m>
                <a:endParaRPr lang="en-IN" sz="2400" b="1" dirty="0"/>
              </a:p>
              <a:p>
                <a:pPr marL="0" indent="0">
                  <a:buNone/>
                </a:pPr>
                <a:endParaRPr lang="en-IN" sz="2400" b="1" dirty="0"/>
              </a:p>
              <a:p>
                <a:pPr marL="0" indent="0">
                  <a:buNone/>
                </a:pPr>
                <a14:m>
                  <m:oMathPara xmlns:m="http://schemas.openxmlformats.org/officeDocument/2006/math">
                    <m:oMathParaPr>
                      <m:jc m:val="centerGroup"/>
                    </m:oMathParaPr>
                    <m:oMath xmlns:m="http://schemas.openxmlformats.org/officeDocument/2006/math">
                      <m:r>
                        <a:rPr lang="en-IN" sz="2400" b="1" i="1" smtClean="0">
                          <a:latin typeface="Cambria Math" panose="02040503050406030204" pitchFamily="18" charset="0"/>
                        </a:rPr>
                        <m:t>𝒀</m:t>
                      </m:r>
                      <m:d>
                        <m:dPr>
                          <m:ctrlPr>
                            <a:rPr lang="en-IN" sz="2400" b="1" i="1">
                              <a:latin typeface="Cambria Math" panose="02040503050406030204" pitchFamily="18" charset="0"/>
                            </a:rPr>
                          </m:ctrlPr>
                        </m:dPr>
                        <m:e>
                          <m:r>
                            <a:rPr lang="en-IN" sz="2400" b="1" i="1" smtClean="0">
                              <a:latin typeface="Cambria Math" panose="02040503050406030204" pitchFamily="18" charset="0"/>
                            </a:rPr>
                            <m:t>𝒚</m:t>
                          </m:r>
                        </m:e>
                      </m:d>
                      <m:r>
                        <a:rPr lang="en-IN" sz="2400" b="1" i="1" smtClean="0">
                          <a:latin typeface="Cambria Math" panose="02040503050406030204" pitchFamily="18" charset="0"/>
                        </a:rPr>
                        <m:t>=</m:t>
                      </m:r>
                      <m:sSup>
                        <m:sSupPr>
                          <m:ctrlPr>
                            <a:rPr lang="en-IN" sz="2400" b="1" i="1">
                              <a:latin typeface="Cambria Math" panose="02040503050406030204" pitchFamily="18" charset="0"/>
                            </a:rPr>
                          </m:ctrlPr>
                        </m:sSupPr>
                        <m:e>
                          <m:r>
                            <a:rPr lang="en-IN" sz="2400" b="1" i="1" smtClean="0">
                              <a:latin typeface="Cambria Math" panose="02040503050406030204" pitchFamily="18" charset="0"/>
                            </a:rPr>
                            <m:t>𝒆</m:t>
                          </m:r>
                        </m:e>
                        <m:sup>
                          <m:r>
                            <a:rPr lang="en-IN" sz="2400" b="1" i="1" smtClean="0">
                              <a:latin typeface="Cambria Math" panose="02040503050406030204" pitchFamily="18" charset="0"/>
                            </a:rPr>
                            <m:t>−</m:t>
                          </m:r>
                          <m:r>
                            <a:rPr lang="en-IN" sz="2400" b="1" i="1" smtClean="0">
                              <a:latin typeface="Cambria Math" panose="02040503050406030204" pitchFamily="18" charset="0"/>
                            </a:rPr>
                            <m:t>𝒊</m:t>
                          </m:r>
                          <m:sSub>
                            <m:sSubPr>
                              <m:ctrlPr>
                                <a:rPr lang="en-IN" sz="2400" b="1" i="1">
                                  <a:latin typeface="Cambria Math" panose="02040503050406030204" pitchFamily="18" charset="0"/>
                                </a:rPr>
                              </m:ctrlPr>
                            </m:sSubPr>
                            <m:e>
                              <m:r>
                                <a:rPr lang="en-IN" sz="2400" b="1" i="1" smtClean="0">
                                  <a:latin typeface="Cambria Math" panose="02040503050406030204" pitchFamily="18" charset="0"/>
                                </a:rPr>
                                <m:t>𝒌</m:t>
                              </m:r>
                            </m:e>
                            <m:sub>
                              <m:r>
                                <a:rPr lang="en-IN" sz="2400" b="1" i="1" smtClean="0">
                                  <a:latin typeface="Cambria Math" panose="02040503050406030204" pitchFamily="18" charset="0"/>
                                </a:rPr>
                                <m:t>𝒏</m:t>
                              </m:r>
                            </m:sub>
                          </m:sSub>
                          <m:r>
                            <a:rPr lang="en-IN" sz="2400" b="1" i="1" smtClean="0">
                              <a:latin typeface="Cambria Math" panose="02040503050406030204" pitchFamily="18" charset="0"/>
                            </a:rPr>
                            <m:t>𝒚</m:t>
                          </m:r>
                        </m:sup>
                      </m:sSup>
                    </m:oMath>
                  </m:oMathPara>
                </a14:m>
                <a:endParaRPr lang="en-IN" sz="2400" b="1" dirty="0"/>
              </a:p>
              <a:p>
                <a:pPr marL="0" indent="0">
                  <a:buNone/>
                </a:pPr>
                <a:endParaRPr lang="en-IN" sz="2400" b="1" dirty="0"/>
              </a:p>
              <a:p>
                <a:endParaRPr lang="en-IN" sz="2400" b="1" dirty="0"/>
              </a:p>
              <a:p>
                <a:endParaRPr lang="en-IN" sz="2400" b="1" dirty="0"/>
              </a:p>
            </p:txBody>
          </p:sp>
        </mc:Choice>
        <mc:Fallback xmlns="">
          <p:sp>
            <p:nvSpPr>
              <p:cNvPr id="2" name="Content Placeholder 2"/>
              <p:cNvSpPr txBox="1">
                <a:spLocks noRot="1" noChangeAspect="1" noMove="1" noResize="1" noEditPoints="1" noAdjustHandles="1" noChangeArrowheads="1" noChangeShapeType="1" noTextEdit="1"/>
              </p:cNvSpPr>
              <p:nvPr/>
            </p:nvSpPr>
            <p:spPr>
              <a:xfrm>
                <a:off x="409433" y="185610"/>
                <a:ext cx="11368585" cy="6010474"/>
              </a:xfrm>
              <a:prstGeom prst="rect">
                <a:avLst/>
              </a:prstGeom>
              <a:blipFill>
                <a:blip r:embed="rId2"/>
                <a:stretch>
                  <a:fillRect l="-804" t="-1420" b="-5984"/>
                </a:stretch>
              </a:blipFill>
            </p:spPr>
            <p:txBody>
              <a:bodyPr/>
              <a:lstStyle/>
              <a:p>
                <a:r>
                  <a:rPr lang="en-IN">
                    <a:noFill/>
                  </a:rPr>
                  <a:t> </a:t>
                </a:r>
              </a:p>
            </p:txBody>
          </p:sp>
        </mc:Fallback>
      </mc:AlternateContent>
    </p:spTree>
    <p:extLst>
      <p:ext uri="{BB962C8B-B14F-4D97-AF65-F5344CB8AC3E}">
        <p14:creationId xmlns:p14="http://schemas.microsoft.com/office/powerpoint/2010/main" val="959736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2"/>
              <p:cNvSpPr txBox="1">
                <a:spLocks/>
              </p:cNvSpPr>
              <p:nvPr/>
            </p:nvSpPr>
            <p:spPr>
              <a:xfrm>
                <a:off x="409433" y="952500"/>
                <a:ext cx="11368585" cy="5730402"/>
              </a:xfrm>
              <a:prstGeom prst="rect">
                <a:avLst/>
              </a:prstGeom>
              <a:noFill/>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IN" b="1" dirty="0"/>
                  <a:t>Further we can write,</a:t>
                </a:r>
              </a:p>
              <a:p>
                <a:pPr marL="0" indent="0">
                  <a:buNone/>
                </a:pPr>
                <a:endParaRPr lang="en-IN" b="1" dirty="0"/>
              </a:p>
              <a:p>
                <a:pPr marL="0" indent="0">
                  <a:buNone/>
                </a:pPr>
                <a14:m>
                  <m:oMathPara xmlns:m="http://schemas.openxmlformats.org/officeDocument/2006/math">
                    <m:oMathParaPr>
                      <m:jc m:val="centerGroup"/>
                    </m:oMathParaPr>
                    <m:oMath xmlns:m="http://schemas.openxmlformats.org/officeDocument/2006/math">
                      <m:f>
                        <m:fPr>
                          <m:ctrlPr>
                            <a:rPr lang="en-IN" b="1" i="1" smtClean="0">
                              <a:latin typeface="Cambria Math" panose="02040503050406030204" pitchFamily="18" charset="0"/>
                            </a:rPr>
                          </m:ctrlPr>
                        </m:fPr>
                        <m:num>
                          <m:sSup>
                            <m:sSupPr>
                              <m:ctrlPr>
                                <a:rPr lang="en-IN" b="1" i="1">
                                  <a:latin typeface="Cambria Math" panose="02040503050406030204" pitchFamily="18" charset="0"/>
                                </a:rPr>
                              </m:ctrlPr>
                            </m:sSupPr>
                            <m:e>
                              <m:r>
                                <a:rPr lang="en-IN" b="1" i="1" smtClean="0">
                                  <a:latin typeface="Cambria Math" panose="02040503050406030204" pitchFamily="18" charset="0"/>
                                  <a:ea typeface="Cambria Math" panose="02040503050406030204" pitchFamily="18" charset="0"/>
                                </a:rPr>
                                <m:t>𝝏</m:t>
                              </m:r>
                            </m:e>
                            <m:sup>
                              <m:r>
                                <a:rPr lang="en-IN" b="1" i="1" smtClean="0">
                                  <a:latin typeface="Cambria Math" panose="02040503050406030204" pitchFamily="18" charset="0"/>
                                </a:rPr>
                                <m:t>𝟒</m:t>
                              </m:r>
                            </m:sup>
                          </m:sSup>
                          <m:d>
                            <m:dPr>
                              <m:ctrlPr>
                                <a:rPr lang="en-IN" b="1" i="1" smtClean="0">
                                  <a:latin typeface="Cambria Math" panose="02040503050406030204" pitchFamily="18" charset="0"/>
                                </a:rPr>
                              </m:ctrlPr>
                            </m:dPr>
                            <m:e>
                              <m:sSup>
                                <m:sSupPr>
                                  <m:ctrlPr>
                                    <a:rPr lang="en-IN" b="1" i="1">
                                      <a:latin typeface="Cambria Math" panose="02040503050406030204" pitchFamily="18" charset="0"/>
                                    </a:rPr>
                                  </m:ctrlPr>
                                </m:sSupPr>
                                <m:e>
                                  <m:r>
                                    <a:rPr lang="en-IN" b="1" i="1" smtClean="0">
                                      <a:latin typeface="Cambria Math" panose="02040503050406030204" pitchFamily="18" charset="0"/>
                                    </a:rPr>
                                    <m:t>𝒆</m:t>
                                  </m:r>
                                </m:e>
                                <m:sup>
                                  <m:r>
                                    <a:rPr lang="en-IN" b="1" i="1" smtClean="0">
                                      <a:latin typeface="Cambria Math" panose="02040503050406030204" pitchFamily="18" charset="0"/>
                                    </a:rPr>
                                    <m:t>−</m:t>
                                  </m:r>
                                  <m:r>
                                    <a:rPr lang="en-IN" b="1" i="1" smtClean="0">
                                      <a:latin typeface="Cambria Math" panose="02040503050406030204" pitchFamily="18" charset="0"/>
                                    </a:rPr>
                                    <m:t>𝒊</m:t>
                                  </m:r>
                                  <m:sSub>
                                    <m:sSubPr>
                                      <m:ctrlPr>
                                        <a:rPr lang="en-IN" b="1" i="1">
                                          <a:latin typeface="Cambria Math" panose="02040503050406030204" pitchFamily="18" charset="0"/>
                                        </a:rPr>
                                      </m:ctrlPr>
                                    </m:sSubPr>
                                    <m:e>
                                      <m:r>
                                        <a:rPr lang="en-IN" b="1" i="1" smtClean="0">
                                          <a:latin typeface="Cambria Math" panose="02040503050406030204" pitchFamily="18" charset="0"/>
                                        </a:rPr>
                                        <m:t>𝒌</m:t>
                                      </m:r>
                                    </m:e>
                                    <m:sub>
                                      <m:r>
                                        <a:rPr lang="en-IN" b="1" i="1" smtClean="0">
                                          <a:latin typeface="Cambria Math" panose="02040503050406030204" pitchFamily="18" charset="0"/>
                                        </a:rPr>
                                        <m:t>𝒎</m:t>
                                      </m:r>
                                    </m:sub>
                                  </m:sSub>
                                  <m:r>
                                    <a:rPr lang="en-IN" b="1" i="1" smtClean="0">
                                      <a:latin typeface="Cambria Math" panose="02040503050406030204" pitchFamily="18" charset="0"/>
                                    </a:rPr>
                                    <m:t>𝒙</m:t>
                                  </m:r>
                                </m:sup>
                              </m:sSup>
                            </m:e>
                          </m:d>
                        </m:num>
                        <m:den>
                          <m:r>
                            <a:rPr lang="en-IN" b="1" i="1" smtClean="0">
                              <a:latin typeface="Cambria Math" panose="02040503050406030204" pitchFamily="18" charset="0"/>
                              <a:ea typeface="Cambria Math" panose="02040503050406030204" pitchFamily="18" charset="0"/>
                            </a:rPr>
                            <m:t>𝝏</m:t>
                          </m:r>
                          <m:sSup>
                            <m:sSupPr>
                              <m:ctrlPr>
                                <a:rPr lang="en-IN" b="1" i="1">
                                  <a:latin typeface="Cambria Math" panose="02040503050406030204" pitchFamily="18" charset="0"/>
                                  <a:ea typeface="Cambria Math" panose="02040503050406030204" pitchFamily="18" charset="0"/>
                                </a:rPr>
                              </m:ctrlPr>
                            </m:sSupPr>
                            <m:e>
                              <m:r>
                                <a:rPr lang="en-IN" b="1" i="1" smtClean="0">
                                  <a:latin typeface="Cambria Math" panose="02040503050406030204" pitchFamily="18" charset="0"/>
                                  <a:ea typeface="Cambria Math" panose="02040503050406030204" pitchFamily="18" charset="0"/>
                                </a:rPr>
                                <m:t>𝒙</m:t>
                              </m:r>
                            </m:e>
                            <m:sup>
                              <m:r>
                                <a:rPr lang="en-IN" b="1" i="1" smtClean="0">
                                  <a:latin typeface="Cambria Math" panose="02040503050406030204" pitchFamily="18" charset="0"/>
                                  <a:ea typeface="Cambria Math" panose="02040503050406030204" pitchFamily="18" charset="0"/>
                                </a:rPr>
                                <m:t>𝟒</m:t>
                              </m:r>
                            </m:sup>
                          </m:sSup>
                        </m:den>
                      </m:f>
                      <m:r>
                        <a:rPr lang="en-IN" b="1" i="1" smtClean="0">
                          <a:latin typeface="Cambria Math" panose="02040503050406030204" pitchFamily="18" charset="0"/>
                        </a:rPr>
                        <m:t>+</m:t>
                      </m:r>
                      <m:r>
                        <a:rPr lang="en-IN" b="1" i="1" smtClean="0">
                          <a:latin typeface="Cambria Math" panose="02040503050406030204" pitchFamily="18" charset="0"/>
                        </a:rPr>
                        <m:t>𝟐</m:t>
                      </m:r>
                      <m:f>
                        <m:fPr>
                          <m:ctrlPr>
                            <a:rPr lang="en-IN" b="1" i="1">
                              <a:latin typeface="Cambria Math" panose="02040503050406030204" pitchFamily="18" charset="0"/>
                            </a:rPr>
                          </m:ctrlPr>
                        </m:fPr>
                        <m:num>
                          <m:sSup>
                            <m:sSupPr>
                              <m:ctrlPr>
                                <a:rPr lang="en-IN" b="1" i="1">
                                  <a:latin typeface="Cambria Math" panose="02040503050406030204" pitchFamily="18" charset="0"/>
                                </a:rPr>
                              </m:ctrlPr>
                            </m:sSupPr>
                            <m:e>
                              <m:r>
                                <a:rPr lang="en-IN" b="1" i="1" smtClean="0">
                                  <a:latin typeface="Cambria Math" panose="02040503050406030204" pitchFamily="18" charset="0"/>
                                  <a:ea typeface="Cambria Math" panose="02040503050406030204" pitchFamily="18" charset="0"/>
                                </a:rPr>
                                <m:t>𝝏</m:t>
                              </m:r>
                            </m:e>
                            <m:sup>
                              <m:r>
                                <a:rPr lang="en-IN" b="1" i="1" smtClean="0">
                                  <a:latin typeface="Cambria Math" panose="02040503050406030204" pitchFamily="18" charset="0"/>
                                </a:rPr>
                                <m:t>𝟐</m:t>
                              </m:r>
                            </m:sup>
                          </m:sSup>
                          <m:d>
                            <m:dPr>
                              <m:ctrlPr>
                                <a:rPr lang="en-IN" b="1" i="1" smtClean="0">
                                  <a:latin typeface="Cambria Math" panose="02040503050406030204" pitchFamily="18" charset="0"/>
                                </a:rPr>
                              </m:ctrlPr>
                            </m:dPr>
                            <m:e>
                              <m:sSup>
                                <m:sSupPr>
                                  <m:ctrlPr>
                                    <a:rPr lang="en-IN" b="1" i="1">
                                      <a:latin typeface="Cambria Math" panose="02040503050406030204" pitchFamily="18" charset="0"/>
                                    </a:rPr>
                                  </m:ctrlPr>
                                </m:sSupPr>
                                <m:e>
                                  <m:r>
                                    <a:rPr lang="en-IN" b="1" i="1" smtClean="0">
                                      <a:latin typeface="Cambria Math" panose="02040503050406030204" pitchFamily="18" charset="0"/>
                                    </a:rPr>
                                    <m:t>𝒆</m:t>
                                  </m:r>
                                </m:e>
                                <m:sup>
                                  <m:r>
                                    <a:rPr lang="en-IN" b="1" i="1" smtClean="0">
                                      <a:latin typeface="Cambria Math" panose="02040503050406030204" pitchFamily="18" charset="0"/>
                                    </a:rPr>
                                    <m:t>−</m:t>
                                  </m:r>
                                  <m:r>
                                    <a:rPr lang="en-IN" b="1" i="1" smtClean="0">
                                      <a:latin typeface="Cambria Math" panose="02040503050406030204" pitchFamily="18" charset="0"/>
                                    </a:rPr>
                                    <m:t>𝒊</m:t>
                                  </m:r>
                                  <m:sSub>
                                    <m:sSubPr>
                                      <m:ctrlPr>
                                        <a:rPr lang="en-IN" b="1" i="1">
                                          <a:latin typeface="Cambria Math" panose="02040503050406030204" pitchFamily="18" charset="0"/>
                                        </a:rPr>
                                      </m:ctrlPr>
                                    </m:sSubPr>
                                    <m:e>
                                      <m:r>
                                        <a:rPr lang="en-IN" b="1" i="1" smtClean="0">
                                          <a:latin typeface="Cambria Math" panose="02040503050406030204" pitchFamily="18" charset="0"/>
                                        </a:rPr>
                                        <m:t>𝒌</m:t>
                                      </m:r>
                                    </m:e>
                                    <m:sub>
                                      <m:r>
                                        <a:rPr lang="en-IN" b="1" i="1" smtClean="0">
                                          <a:latin typeface="Cambria Math" panose="02040503050406030204" pitchFamily="18" charset="0"/>
                                        </a:rPr>
                                        <m:t>𝒎</m:t>
                                      </m:r>
                                    </m:sub>
                                  </m:sSub>
                                  <m:r>
                                    <a:rPr lang="en-IN" b="1" i="1" smtClean="0">
                                      <a:latin typeface="Cambria Math" panose="02040503050406030204" pitchFamily="18" charset="0"/>
                                    </a:rPr>
                                    <m:t>𝒙</m:t>
                                  </m:r>
                                </m:sup>
                              </m:sSup>
                            </m:e>
                          </m:d>
                        </m:num>
                        <m:den>
                          <m:r>
                            <a:rPr lang="en-IN" b="1" i="1" smtClean="0">
                              <a:latin typeface="Cambria Math" panose="02040503050406030204" pitchFamily="18" charset="0"/>
                              <a:ea typeface="Cambria Math" panose="02040503050406030204" pitchFamily="18" charset="0"/>
                            </a:rPr>
                            <m:t>𝝏</m:t>
                          </m:r>
                          <m:sSup>
                            <m:sSupPr>
                              <m:ctrlPr>
                                <a:rPr lang="en-IN" b="1" i="1">
                                  <a:latin typeface="Cambria Math" panose="02040503050406030204" pitchFamily="18" charset="0"/>
                                  <a:ea typeface="Cambria Math" panose="02040503050406030204" pitchFamily="18" charset="0"/>
                                </a:rPr>
                              </m:ctrlPr>
                            </m:sSupPr>
                            <m:e>
                              <m:r>
                                <a:rPr lang="en-IN" b="1" i="1" smtClean="0">
                                  <a:latin typeface="Cambria Math" panose="02040503050406030204" pitchFamily="18" charset="0"/>
                                  <a:ea typeface="Cambria Math" panose="02040503050406030204" pitchFamily="18" charset="0"/>
                                </a:rPr>
                                <m:t>𝒙</m:t>
                              </m:r>
                            </m:e>
                            <m:sup>
                              <m:r>
                                <a:rPr lang="en-IN" b="1" i="1" smtClean="0">
                                  <a:latin typeface="Cambria Math" panose="02040503050406030204" pitchFamily="18" charset="0"/>
                                  <a:ea typeface="Cambria Math" panose="02040503050406030204" pitchFamily="18" charset="0"/>
                                </a:rPr>
                                <m:t>𝟐</m:t>
                              </m:r>
                            </m:sup>
                          </m:sSup>
                        </m:den>
                      </m:f>
                      <m:f>
                        <m:fPr>
                          <m:ctrlPr>
                            <a:rPr lang="en-IN" b="1" i="1">
                              <a:latin typeface="Cambria Math" panose="02040503050406030204" pitchFamily="18" charset="0"/>
                            </a:rPr>
                          </m:ctrlPr>
                        </m:fPr>
                        <m:num>
                          <m:sSup>
                            <m:sSupPr>
                              <m:ctrlPr>
                                <a:rPr lang="en-IN" b="1" i="1">
                                  <a:latin typeface="Cambria Math" panose="02040503050406030204" pitchFamily="18" charset="0"/>
                                </a:rPr>
                              </m:ctrlPr>
                            </m:sSupPr>
                            <m:e>
                              <m:r>
                                <a:rPr lang="en-IN" b="1" i="1" smtClean="0">
                                  <a:latin typeface="Cambria Math" panose="02040503050406030204" pitchFamily="18" charset="0"/>
                                  <a:ea typeface="Cambria Math" panose="02040503050406030204" pitchFamily="18" charset="0"/>
                                </a:rPr>
                                <m:t>𝝏</m:t>
                              </m:r>
                            </m:e>
                            <m:sup>
                              <m:r>
                                <a:rPr lang="en-IN" b="1" i="1" smtClean="0">
                                  <a:latin typeface="Cambria Math" panose="02040503050406030204" pitchFamily="18" charset="0"/>
                                </a:rPr>
                                <m:t>𝟐</m:t>
                              </m:r>
                            </m:sup>
                          </m:sSup>
                          <m:d>
                            <m:dPr>
                              <m:ctrlPr>
                                <a:rPr lang="en-IN" b="1" i="1" smtClean="0">
                                  <a:latin typeface="Cambria Math" panose="02040503050406030204" pitchFamily="18" charset="0"/>
                                </a:rPr>
                              </m:ctrlPr>
                            </m:dPr>
                            <m:e>
                              <m:sSup>
                                <m:sSupPr>
                                  <m:ctrlPr>
                                    <a:rPr lang="en-IN" b="1" i="1">
                                      <a:latin typeface="Cambria Math" panose="02040503050406030204" pitchFamily="18" charset="0"/>
                                    </a:rPr>
                                  </m:ctrlPr>
                                </m:sSupPr>
                                <m:e>
                                  <m:r>
                                    <a:rPr lang="en-IN" b="1" i="1" smtClean="0">
                                      <a:latin typeface="Cambria Math" panose="02040503050406030204" pitchFamily="18" charset="0"/>
                                    </a:rPr>
                                    <m:t>𝒆</m:t>
                                  </m:r>
                                </m:e>
                                <m:sup>
                                  <m:r>
                                    <a:rPr lang="en-IN" b="1" i="1" smtClean="0">
                                      <a:latin typeface="Cambria Math" panose="02040503050406030204" pitchFamily="18" charset="0"/>
                                    </a:rPr>
                                    <m:t>−</m:t>
                                  </m:r>
                                  <m:r>
                                    <a:rPr lang="en-IN" b="1" i="1" smtClean="0">
                                      <a:latin typeface="Cambria Math" panose="02040503050406030204" pitchFamily="18" charset="0"/>
                                    </a:rPr>
                                    <m:t>𝒊</m:t>
                                  </m:r>
                                  <m:sSub>
                                    <m:sSubPr>
                                      <m:ctrlPr>
                                        <a:rPr lang="en-IN" b="1" i="1">
                                          <a:latin typeface="Cambria Math" panose="02040503050406030204" pitchFamily="18" charset="0"/>
                                        </a:rPr>
                                      </m:ctrlPr>
                                    </m:sSubPr>
                                    <m:e>
                                      <m:r>
                                        <a:rPr lang="en-IN" b="1" i="1" smtClean="0">
                                          <a:latin typeface="Cambria Math" panose="02040503050406030204" pitchFamily="18" charset="0"/>
                                        </a:rPr>
                                        <m:t>𝒌</m:t>
                                      </m:r>
                                    </m:e>
                                    <m:sub>
                                      <m:r>
                                        <a:rPr lang="en-IN" b="1" i="1" smtClean="0">
                                          <a:latin typeface="Cambria Math" panose="02040503050406030204" pitchFamily="18" charset="0"/>
                                        </a:rPr>
                                        <m:t>𝒏</m:t>
                                      </m:r>
                                    </m:sub>
                                  </m:sSub>
                                  <m:r>
                                    <a:rPr lang="en-IN" b="1" i="1" smtClean="0">
                                      <a:latin typeface="Cambria Math" panose="02040503050406030204" pitchFamily="18" charset="0"/>
                                    </a:rPr>
                                    <m:t>𝒚</m:t>
                                  </m:r>
                                </m:sup>
                              </m:sSup>
                            </m:e>
                          </m:d>
                        </m:num>
                        <m:den>
                          <m:r>
                            <a:rPr lang="en-IN" b="1" i="1" smtClean="0">
                              <a:latin typeface="Cambria Math" panose="02040503050406030204" pitchFamily="18" charset="0"/>
                              <a:ea typeface="Cambria Math" panose="02040503050406030204" pitchFamily="18" charset="0"/>
                            </a:rPr>
                            <m:t>𝝏</m:t>
                          </m:r>
                          <m:sSup>
                            <m:sSupPr>
                              <m:ctrlPr>
                                <a:rPr lang="en-IN" b="1" i="1">
                                  <a:latin typeface="Cambria Math" panose="02040503050406030204" pitchFamily="18" charset="0"/>
                                  <a:ea typeface="Cambria Math" panose="02040503050406030204" pitchFamily="18" charset="0"/>
                                </a:rPr>
                              </m:ctrlPr>
                            </m:sSupPr>
                            <m:e>
                              <m:r>
                                <a:rPr lang="en-IN" b="1" i="1" smtClean="0">
                                  <a:latin typeface="Cambria Math" panose="02040503050406030204" pitchFamily="18" charset="0"/>
                                  <a:ea typeface="Cambria Math" panose="02040503050406030204" pitchFamily="18" charset="0"/>
                                </a:rPr>
                                <m:t>𝒚</m:t>
                              </m:r>
                            </m:e>
                            <m:sup>
                              <m:r>
                                <a:rPr lang="en-IN" b="1" i="1" smtClean="0">
                                  <a:latin typeface="Cambria Math" panose="02040503050406030204" pitchFamily="18" charset="0"/>
                                  <a:ea typeface="Cambria Math" panose="02040503050406030204" pitchFamily="18" charset="0"/>
                                </a:rPr>
                                <m:t>𝟐</m:t>
                              </m:r>
                            </m:sup>
                          </m:sSup>
                        </m:den>
                      </m:f>
                      <m:r>
                        <a:rPr lang="en-IN" b="1" i="1" smtClean="0">
                          <a:latin typeface="Cambria Math" panose="02040503050406030204" pitchFamily="18" charset="0"/>
                        </a:rPr>
                        <m:t>+</m:t>
                      </m:r>
                      <m:f>
                        <m:fPr>
                          <m:ctrlPr>
                            <a:rPr lang="en-IN" b="1" i="1">
                              <a:latin typeface="Cambria Math" panose="02040503050406030204" pitchFamily="18" charset="0"/>
                            </a:rPr>
                          </m:ctrlPr>
                        </m:fPr>
                        <m:num>
                          <m:sSup>
                            <m:sSupPr>
                              <m:ctrlPr>
                                <a:rPr lang="en-IN" b="1" i="1">
                                  <a:latin typeface="Cambria Math" panose="02040503050406030204" pitchFamily="18" charset="0"/>
                                </a:rPr>
                              </m:ctrlPr>
                            </m:sSupPr>
                            <m:e>
                              <m:r>
                                <a:rPr lang="en-IN" b="1" i="1" smtClean="0">
                                  <a:latin typeface="Cambria Math" panose="02040503050406030204" pitchFamily="18" charset="0"/>
                                  <a:ea typeface="Cambria Math" panose="02040503050406030204" pitchFamily="18" charset="0"/>
                                </a:rPr>
                                <m:t>𝝏</m:t>
                              </m:r>
                            </m:e>
                            <m:sup>
                              <m:r>
                                <a:rPr lang="en-IN" b="1" i="1" smtClean="0">
                                  <a:latin typeface="Cambria Math" panose="02040503050406030204" pitchFamily="18" charset="0"/>
                                </a:rPr>
                                <m:t>𝟒</m:t>
                              </m:r>
                            </m:sup>
                          </m:sSup>
                          <m:d>
                            <m:dPr>
                              <m:ctrlPr>
                                <a:rPr lang="en-IN" b="1" i="1" smtClean="0">
                                  <a:latin typeface="Cambria Math" panose="02040503050406030204" pitchFamily="18" charset="0"/>
                                </a:rPr>
                              </m:ctrlPr>
                            </m:dPr>
                            <m:e>
                              <m:sSup>
                                <m:sSupPr>
                                  <m:ctrlPr>
                                    <a:rPr lang="en-IN" b="1" i="1">
                                      <a:latin typeface="Cambria Math" panose="02040503050406030204" pitchFamily="18" charset="0"/>
                                    </a:rPr>
                                  </m:ctrlPr>
                                </m:sSupPr>
                                <m:e>
                                  <m:r>
                                    <a:rPr lang="en-IN" b="1" i="1" smtClean="0">
                                      <a:latin typeface="Cambria Math" panose="02040503050406030204" pitchFamily="18" charset="0"/>
                                    </a:rPr>
                                    <m:t>𝒆</m:t>
                                  </m:r>
                                </m:e>
                                <m:sup>
                                  <m:r>
                                    <a:rPr lang="en-IN" b="1" i="1" smtClean="0">
                                      <a:latin typeface="Cambria Math" panose="02040503050406030204" pitchFamily="18" charset="0"/>
                                    </a:rPr>
                                    <m:t>−</m:t>
                                  </m:r>
                                  <m:r>
                                    <a:rPr lang="en-IN" b="1" i="1" smtClean="0">
                                      <a:latin typeface="Cambria Math" panose="02040503050406030204" pitchFamily="18" charset="0"/>
                                    </a:rPr>
                                    <m:t>𝒊</m:t>
                                  </m:r>
                                  <m:sSub>
                                    <m:sSubPr>
                                      <m:ctrlPr>
                                        <a:rPr lang="en-IN" b="1" i="1">
                                          <a:latin typeface="Cambria Math" panose="02040503050406030204" pitchFamily="18" charset="0"/>
                                        </a:rPr>
                                      </m:ctrlPr>
                                    </m:sSubPr>
                                    <m:e>
                                      <m:r>
                                        <a:rPr lang="en-IN" b="1" i="1" smtClean="0">
                                          <a:latin typeface="Cambria Math" panose="02040503050406030204" pitchFamily="18" charset="0"/>
                                        </a:rPr>
                                        <m:t>𝒌</m:t>
                                      </m:r>
                                    </m:e>
                                    <m:sub>
                                      <m:r>
                                        <a:rPr lang="en-IN" b="1" i="1" smtClean="0">
                                          <a:latin typeface="Cambria Math" panose="02040503050406030204" pitchFamily="18" charset="0"/>
                                        </a:rPr>
                                        <m:t>𝒏</m:t>
                                      </m:r>
                                    </m:sub>
                                  </m:sSub>
                                  <m:r>
                                    <a:rPr lang="en-IN" b="1" i="1" smtClean="0">
                                      <a:latin typeface="Cambria Math" panose="02040503050406030204" pitchFamily="18" charset="0"/>
                                    </a:rPr>
                                    <m:t>𝒚</m:t>
                                  </m:r>
                                </m:sup>
                              </m:sSup>
                            </m:e>
                          </m:d>
                        </m:num>
                        <m:den>
                          <m:r>
                            <a:rPr lang="en-IN" b="1" i="1" smtClean="0">
                              <a:latin typeface="Cambria Math" panose="02040503050406030204" pitchFamily="18" charset="0"/>
                              <a:ea typeface="Cambria Math" panose="02040503050406030204" pitchFamily="18" charset="0"/>
                            </a:rPr>
                            <m:t>𝝏</m:t>
                          </m:r>
                          <m:sSup>
                            <m:sSupPr>
                              <m:ctrlPr>
                                <a:rPr lang="en-IN" b="1" i="1">
                                  <a:latin typeface="Cambria Math" panose="02040503050406030204" pitchFamily="18" charset="0"/>
                                  <a:ea typeface="Cambria Math" panose="02040503050406030204" pitchFamily="18" charset="0"/>
                                </a:rPr>
                              </m:ctrlPr>
                            </m:sSupPr>
                            <m:e>
                              <m:r>
                                <a:rPr lang="en-IN" b="1" i="1" smtClean="0">
                                  <a:latin typeface="Cambria Math" panose="02040503050406030204" pitchFamily="18" charset="0"/>
                                  <a:ea typeface="Cambria Math" panose="02040503050406030204" pitchFamily="18" charset="0"/>
                                </a:rPr>
                                <m:t>𝒚</m:t>
                              </m:r>
                            </m:e>
                            <m:sup>
                              <m:r>
                                <a:rPr lang="en-IN" b="1" i="1" smtClean="0">
                                  <a:latin typeface="Cambria Math" panose="02040503050406030204" pitchFamily="18" charset="0"/>
                                  <a:ea typeface="Cambria Math" panose="02040503050406030204" pitchFamily="18" charset="0"/>
                                </a:rPr>
                                <m:t>𝟒</m:t>
                              </m:r>
                            </m:sup>
                          </m:sSup>
                        </m:den>
                      </m:f>
                      <m:r>
                        <a:rPr lang="en-IN" b="1" i="1" smtClean="0">
                          <a:latin typeface="Cambria Math" panose="02040503050406030204" pitchFamily="18" charset="0"/>
                        </a:rPr>
                        <m:t>=</m:t>
                      </m:r>
                      <m:f>
                        <m:fPr>
                          <m:ctrlPr>
                            <a:rPr lang="en-IN" b="1" i="1">
                              <a:latin typeface="Cambria Math" panose="02040503050406030204" pitchFamily="18" charset="0"/>
                            </a:rPr>
                          </m:ctrlPr>
                        </m:fPr>
                        <m:num>
                          <m:r>
                            <a:rPr lang="en-IN" b="1" i="1" smtClean="0">
                              <a:latin typeface="Cambria Math" panose="02040503050406030204" pitchFamily="18" charset="0"/>
                              <a:ea typeface="Cambria Math" panose="02040503050406030204" pitchFamily="18" charset="0"/>
                            </a:rPr>
                            <m:t>𝝆</m:t>
                          </m:r>
                          <m:r>
                            <a:rPr lang="en-IN" b="1" i="1" smtClean="0">
                              <a:latin typeface="Cambria Math" panose="02040503050406030204" pitchFamily="18" charset="0"/>
                              <a:ea typeface="Cambria Math" panose="02040503050406030204" pitchFamily="18" charset="0"/>
                            </a:rPr>
                            <m:t>𝒉</m:t>
                          </m:r>
                          <m:sSup>
                            <m:sSupPr>
                              <m:ctrlPr>
                                <a:rPr lang="en-IN" b="1" i="1">
                                  <a:latin typeface="Cambria Math" panose="02040503050406030204" pitchFamily="18" charset="0"/>
                                  <a:ea typeface="Cambria Math" panose="02040503050406030204" pitchFamily="18" charset="0"/>
                                </a:rPr>
                              </m:ctrlPr>
                            </m:sSupPr>
                            <m:e>
                              <m:r>
                                <a:rPr lang="en-IN" b="1" i="1" smtClean="0">
                                  <a:latin typeface="Cambria Math" panose="02040503050406030204" pitchFamily="18" charset="0"/>
                                  <a:ea typeface="Cambria Math" panose="02040503050406030204" pitchFamily="18" charset="0"/>
                                </a:rPr>
                                <m:t>𝝎</m:t>
                              </m:r>
                            </m:e>
                            <m:sup>
                              <m:r>
                                <a:rPr lang="en-IN" b="1" i="1" smtClean="0">
                                  <a:latin typeface="Cambria Math" panose="02040503050406030204" pitchFamily="18" charset="0"/>
                                  <a:ea typeface="Cambria Math" panose="02040503050406030204" pitchFamily="18" charset="0"/>
                                </a:rPr>
                                <m:t>𝟐</m:t>
                              </m:r>
                            </m:sup>
                          </m:sSup>
                        </m:num>
                        <m:den>
                          <m:r>
                            <a:rPr lang="en-IN" b="1" i="1" smtClean="0">
                              <a:latin typeface="Cambria Math" panose="02040503050406030204" pitchFamily="18" charset="0"/>
                            </a:rPr>
                            <m:t>𝑫</m:t>
                          </m:r>
                        </m:den>
                      </m:f>
                    </m:oMath>
                  </m:oMathPara>
                </a14:m>
                <a:endParaRPr lang="en-IN" b="1" dirty="0"/>
              </a:p>
              <a:p>
                <a:pPr marL="0" indent="0">
                  <a:buNone/>
                </a:pPr>
                <a:r>
                  <a:rPr lang="en-IN" b="1" dirty="0"/>
                  <a:t>Or,</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IN" b="1" i="1" smtClean="0">
                              <a:latin typeface="Cambria Math" panose="02040503050406030204" pitchFamily="18" charset="0"/>
                            </a:rPr>
                          </m:ctrlPr>
                        </m:dPr>
                        <m:e>
                          <m:sSubSup>
                            <m:sSubSupPr>
                              <m:ctrlPr>
                                <a:rPr lang="en-IN" b="1" i="1" smtClean="0">
                                  <a:latin typeface="Cambria Math" panose="02040503050406030204" pitchFamily="18" charset="0"/>
                                </a:rPr>
                              </m:ctrlPr>
                            </m:sSubSupPr>
                            <m:e>
                              <m:r>
                                <a:rPr lang="en-IN" b="1" i="1" smtClean="0">
                                  <a:latin typeface="Cambria Math" panose="02040503050406030204" pitchFamily="18" charset="0"/>
                                </a:rPr>
                                <m:t>𝒌</m:t>
                              </m:r>
                            </m:e>
                            <m:sub>
                              <m:r>
                                <a:rPr lang="en-IN" b="1" i="1" smtClean="0">
                                  <a:latin typeface="Cambria Math" panose="02040503050406030204" pitchFamily="18" charset="0"/>
                                </a:rPr>
                                <m:t>𝒎</m:t>
                              </m:r>
                            </m:sub>
                            <m:sup>
                              <m:r>
                                <a:rPr lang="en-IN" b="1" i="1" smtClean="0">
                                  <a:latin typeface="Cambria Math" panose="02040503050406030204" pitchFamily="18" charset="0"/>
                                </a:rPr>
                                <m:t>𝟒</m:t>
                              </m:r>
                            </m:sup>
                          </m:sSubSup>
                          <m:r>
                            <a:rPr lang="en-IN" b="1" i="1" smtClean="0">
                              <a:latin typeface="Cambria Math" panose="02040503050406030204" pitchFamily="18" charset="0"/>
                            </a:rPr>
                            <m:t>+</m:t>
                          </m:r>
                          <m:sSubSup>
                            <m:sSubSupPr>
                              <m:ctrlPr>
                                <a:rPr lang="en-IN" b="1" i="1" smtClean="0">
                                  <a:latin typeface="Cambria Math" panose="02040503050406030204" pitchFamily="18" charset="0"/>
                                </a:rPr>
                              </m:ctrlPr>
                            </m:sSubSupPr>
                            <m:e>
                              <m:r>
                                <a:rPr lang="en-IN" b="1" i="1" smtClean="0">
                                  <a:latin typeface="Cambria Math" panose="02040503050406030204" pitchFamily="18" charset="0"/>
                                </a:rPr>
                                <m:t>𝟐</m:t>
                              </m:r>
                              <m:r>
                                <a:rPr lang="en-IN" b="1" i="1" smtClean="0">
                                  <a:latin typeface="Cambria Math" panose="02040503050406030204" pitchFamily="18" charset="0"/>
                                </a:rPr>
                                <m:t>𝒌</m:t>
                              </m:r>
                            </m:e>
                            <m:sub>
                              <m:r>
                                <a:rPr lang="en-IN" b="1" i="1" smtClean="0">
                                  <a:latin typeface="Cambria Math" panose="02040503050406030204" pitchFamily="18" charset="0"/>
                                </a:rPr>
                                <m:t>𝒎</m:t>
                              </m:r>
                            </m:sub>
                            <m:sup>
                              <m:r>
                                <a:rPr lang="en-IN" b="1" i="1" smtClean="0">
                                  <a:latin typeface="Cambria Math" panose="02040503050406030204" pitchFamily="18" charset="0"/>
                                </a:rPr>
                                <m:t>𝟐</m:t>
                              </m:r>
                            </m:sup>
                          </m:sSubSup>
                          <m:sSubSup>
                            <m:sSubSupPr>
                              <m:ctrlPr>
                                <a:rPr lang="en-IN" b="1" i="1" smtClean="0">
                                  <a:latin typeface="Cambria Math" panose="02040503050406030204" pitchFamily="18" charset="0"/>
                                </a:rPr>
                              </m:ctrlPr>
                            </m:sSubSupPr>
                            <m:e>
                              <m:r>
                                <a:rPr lang="en-IN" b="1" i="1" smtClean="0">
                                  <a:latin typeface="Cambria Math" panose="02040503050406030204" pitchFamily="18" charset="0"/>
                                </a:rPr>
                                <m:t>𝒌</m:t>
                              </m:r>
                            </m:e>
                            <m:sub>
                              <m:r>
                                <a:rPr lang="en-IN" b="1" i="1" smtClean="0">
                                  <a:latin typeface="Cambria Math" panose="02040503050406030204" pitchFamily="18" charset="0"/>
                                </a:rPr>
                                <m:t>𝒏</m:t>
                              </m:r>
                            </m:sub>
                            <m:sup>
                              <m:r>
                                <a:rPr lang="en-IN" b="1" i="1" smtClean="0">
                                  <a:latin typeface="Cambria Math" panose="02040503050406030204" pitchFamily="18" charset="0"/>
                                </a:rPr>
                                <m:t>𝟐</m:t>
                              </m:r>
                            </m:sup>
                          </m:sSubSup>
                          <m:r>
                            <a:rPr lang="en-IN" b="1" i="1" smtClean="0">
                              <a:latin typeface="Cambria Math" panose="02040503050406030204" pitchFamily="18" charset="0"/>
                            </a:rPr>
                            <m:t>+</m:t>
                          </m:r>
                          <m:sSubSup>
                            <m:sSubSupPr>
                              <m:ctrlPr>
                                <a:rPr lang="en-IN" b="1" i="1" smtClean="0">
                                  <a:latin typeface="Cambria Math" panose="02040503050406030204" pitchFamily="18" charset="0"/>
                                </a:rPr>
                              </m:ctrlPr>
                            </m:sSubSupPr>
                            <m:e>
                              <m:r>
                                <a:rPr lang="en-IN" b="1" i="1" smtClean="0">
                                  <a:latin typeface="Cambria Math" panose="02040503050406030204" pitchFamily="18" charset="0"/>
                                </a:rPr>
                                <m:t>𝒌</m:t>
                              </m:r>
                            </m:e>
                            <m:sub>
                              <m:r>
                                <a:rPr lang="en-IN" b="1" i="1" smtClean="0">
                                  <a:latin typeface="Cambria Math" panose="02040503050406030204" pitchFamily="18" charset="0"/>
                                </a:rPr>
                                <m:t>𝒏</m:t>
                              </m:r>
                            </m:sub>
                            <m:sup>
                              <m:r>
                                <a:rPr lang="en-IN" b="1" i="1" smtClean="0">
                                  <a:latin typeface="Cambria Math" panose="02040503050406030204" pitchFamily="18" charset="0"/>
                                </a:rPr>
                                <m:t>𝟒</m:t>
                              </m:r>
                            </m:sup>
                          </m:sSubSup>
                        </m:e>
                      </m:d>
                      <m:r>
                        <a:rPr lang="en-IN" b="1" i="1" smtClean="0">
                          <a:latin typeface="Cambria Math" panose="02040503050406030204" pitchFamily="18" charset="0"/>
                        </a:rPr>
                        <m:t>=</m:t>
                      </m:r>
                      <m:f>
                        <m:fPr>
                          <m:ctrlPr>
                            <a:rPr lang="en-IN" b="1" i="1">
                              <a:latin typeface="Cambria Math" panose="02040503050406030204" pitchFamily="18" charset="0"/>
                            </a:rPr>
                          </m:ctrlPr>
                        </m:fPr>
                        <m:num>
                          <m:r>
                            <a:rPr lang="en-IN" b="1" i="1" smtClean="0">
                              <a:latin typeface="Cambria Math" panose="02040503050406030204" pitchFamily="18" charset="0"/>
                              <a:ea typeface="Cambria Math" panose="02040503050406030204" pitchFamily="18" charset="0"/>
                            </a:rPr>
                            <m:t>𝝆</m:t>
                          </m:r>
                          <m:r>
                            <a:rPr lang="en-IN" b="1" i="1" smtClean="0">
                              <a:latin typeface="Cambria Math" panose="02040503050406030204" pitchFamily="18" charset="0"/>
                              <a:ea typeface="Cambria Math" panose="02040503050406030204" pitchFamily="18" charset="0"/>
                            </a:rPr>
                            <m:t>𝒉</m:t>
                          </m:r>
                          <m:sSup>
                            <m:sSupPr>
                              <m:ctrlPr>
                                <a:rPr lang="en-IN" b="1" i="1">
                                  <a:latin typeface="Cambria Math" panose="02040503050406030204" pitchFamily="18" charset="0"/>
                                  <a:ea typeface="Cambria Math" panose="02040503050406030204" pitchFamily="18" charset="0"/>
                                </a:rPr>
                              </m:ctrlPr>
                            </m:sSupPr>
                            <m:e>
                              <m:r>
                                <a:rPr lang="en-IN" b="1" i="1" smtClean="0">
                                  <a:latin typeface="Cambria Math" panose="02040503050406030204" pitchFamily="18" charset="0"/>
                                  <a:ea typeface="Cambria Math" panose="02040503050406030204" pitchFamily="18" charset="0"/>
                                </a:rPr>
                                <m:t>𝝎</m:t>
                              </m:r>
                            </m:e>
                            <m:sup>
                              <m:r>
                                <a:rPr lang="en-IN" b="1" i="1" smtClean="0">
                                  <a:latin typeface="Cambria Math" panose="02040503050406030204" pitchFamily="18" charset="0"/>
                                  <a:ea typeface="Cambria Math" panose="02040503050406030204" pitchFamily="18" charset="0"/>
                                </a:rPr>
                                <m:t>𝟐</m:t>
                              </m:r>
                            </m:sup>
                          </m:sSup>
                        </m:num>
                        <m:den>
                          <m:r>
                            <a:rPr lang="en-IN" b="1" i="1" smtClean="0">
                              <a:latin typeface="Cambria Math" panose="02040503050406030204" pitchFamily="18" charset="0"/>
                            </a:rPr>
                            <m:t>𝑫</m:t>
                          </m:r>
                        </m:den>
                      </m:f>
                    </m:oMath>
                  </m:oMathPara>
                </a14:m>
                <a:endParaRPr lang="en-IN" b="1" dirty="0"/>
              </a:p>
              <a:p>
                <a:pPr marL="0" indent="0">
                  <a:buNone/>
                </a:pPr>
                <a:r>
                  <a:rPr lang="en-IN" b="1" dirty="0"/>
                  <a:t>Or,</a:t>
                </a:r>
              </a:p>
              <a:p>
                <a:pPr marL="0" indent="0">
                  <a:buNone/>
                </a:pPr>
                <a14:m>
                  <m:oMathPara xmlns:m="http://schemas.openxmlformats.org/officeDocument/2006/math">
                    <m:oMathParaPr>
                      <m:jc m:val="centerGroup"/>
                    </m:oMathParaPr>
                    <m:oMath xmlns:m="http://schemas.openxmlformats.org/officeDocument/2006/math">
                      <m:sSup>
                        <m:sSupPr>
                          <m:ctrlPr>
                            <a:rPr lang="en-IN" b="1" i="1" smtClean="0">
                              <a:latin typeface="Cambria Math" panose="02040503050406030204" pitchFamily="18" charset="0"/>
                            </a:rPr>
                          </m:ctrlPr>
                        </m:sSupPr>
                        <m:e>
                          <m:d>
                            <m:dPr>
                              <m:begChr m:val="["/>
                              <m:endChr m:val="]"/>
                              <m:ctrlPr>
                                <a:rPr lang="en-IN" b="1" i="1" smtClean="0">
                                  <a:latin typeface="Cambria Math" panose="02040503050406030204" pitchFamily="18" charset="0"/>
                                </a:rPr>
                              </m:ctrlPr>
                            </m:dPr>
                            <m:e>
                              <m:sSubSup>
                                <m:sSubSupPr>
                                  <m:ctrlPr>
                                    <a:rPr lang="en-IN" b="1" i="1">
                                      <a:latin typeface="Cambria Math" panose="02040503050406030204" pitchFamily="18" charset="0"/>
                                    </a:rPr>
                                  </m:ctrlPr>
                                </m:sSubSupPr>
                                <m:e>
                                  <m:r>
                                    <a:rPr lang="en-IN" b="1" i="1" smtClean="0">
                                      <a:latin typeface="Cambria Math" panose="02040503050406030204" pitchFamily="18" charset="0"/>
                                    </a:rPr>
                                    <m:t>𝒌</m:t>
                                  </m:r>
                                </m:e>
                                <m:sub>
                                  <m:r>
                                    <a:rPr lang="en-IN" b="1" i="1" smtClean="0">
                                      <a:latin typeface="Cambria Math" panose="02040503050406030204" pitchFamily="18" charset="0"/>
                                    </a:rPr>
                                    <m:t>𝒎</m:t>
                                  </m:r>
                                </m:sub>
                                <m:sup>
                                  <m:r>
                                    <a:rPr lang="en-IN" b="1" i="1" smtClean="0">
                                      <a:latin typeface="Cambria Math" panose="02040503050406030204" pitchFamily="18" charset="0"/>
                                    </a:rPr>
                                    <m:t>𝟐</m:t>
                                  </m:r>
                                </m:sup>
                              </m:sSubSup>
                              <m:r>
                                <a:rPr lang="en-IN" b="1" i="1" smtClean="0">
                                  <a:latin typeface="Cambria Math" panose="02040503050406030204" pitchFamily="18" charset="0"/>
                                </a:rPr>
                                <m:t>+</m:t>
                              </m:r>
                              <m:sSubSup>
                                <m:sSubSupPr>
                                  <m:ctrlPr>
                                    <a:rPr lang="en-IN" b="1" i="1">
                                      <a:latin typeface="Cambria Math" panose="02040503050406030204" pitchFamily="18" charset="0"/>
                                    </a:rPr>
                                  </m:ctrlPr>
                                </m:sSubSupPr>
                                <m:e>
                                  <m:r>
                                    <a:rPr lang="en-IN" b="1" i="1" smtClean="0">
                                      <a:latin typeface="Cambria Math" panose="02040503050406030204" pitchFamily="18" charset="0"/>
                                    </a:rPr>
                                    <m:t>𝒌</m:t>
                                  </m:r>
                                </m:e>
                                <m:sub>
                                  <m:r>
                                    <a:rPr lang="en-IN" b="1" i="1" smtClean="0">
                                      <a:latin typeface="Cambria Math" panose="02040503050406030204" pitchFamily="18" charset="0"/>
                                    </a:rPr>
                                    <m:t>𝒏</m:t>
                                  </m:r>
                                </m:sub>
                                <m:sup>
                                  <m:r>
                                    <a:rPr lang="en-IN" b="1" i="1" smtClean="0">
                                      <a:latin typeface="Cambria Math" panose="02040503050406030204" pitchFamily="18" charset="0"/>
                                    </a:rPr>
                                    <m:t>𝟐</m:t>
                                  </m:r>
                                </m:sup>
                              </m:sSubSup>
                            </m:e>
                          </m:d>
                        </m:e>
                        <m:sup>
                          <m:r>
                            <a:rPr lang="en-IN" b="1" i="1" smtClean="0">
                              <a:latin typeface="Cambria Math" panose="02040503050406030204" pitchFamily="18" charset="0"/>
                            </a:rPr>
                            <m:t>𝟐</m:t>
                          </m:r>
                        </m:sup>
                      </m:sSup>
                      <m:r>
                        <a:rPr lang="en-IN" b="1" i="1" smtClean="0">
                          <a:latin typeface="Cambria Math" panose="02040503050406030204" pitchFamily="18" charset="0"/>
                        </a:rPr>
                        <m:t>=</m:t>
                      </m:r>
                      <m:f>
                        <m:fPr>
                          <m:ctrlPr>
                            <a:rPr lang="en-IN" b="1" i="1">
                              <a:latin typeface="Cambria Math" panose="02040503050406030204" pitchFamily="18" charset="0"/>
                            </a:rPr>
                          </m:ctrlPr>
                        </m:fPr>
                        <m:num>
                          <m:r>
                            <a:rPr lang="en-IN" b="1" i="1" smtClean="0">
                              <a:latin typeface="Cambria Math" panose="02040503050406030204" pitchFamily="18" charset="0"/>
                              <a:ea typeface="Cambria Math" panose="02040503050406030204" pitchFamily="18" charset="0"/>
                            </a:rPr>
                            <m:t>𝝆</m:t>
                          </m:r>
                          <m:r>
                            <a:rPr lang="en-IN" b="1" i="1" smtClean="0">
                              <a:latin typeface="Cambria Math" panose="02040503050406030204" pitchFamily="18" charset="0"/>
                              <a:ea typeface="Cambria Math" panose="02040503050406030204" pitchFamily="18" charset="0"/>
                            </a:rPr>
                            <m:t>𝒉</m:t>
                          </m:r>
                          <m:sSup>
                            <m:sSupPr>
                              <m:ctrlPr>
                                <a:rPr lang="en-IN" b="1" i="1">
                                  <a:latin typeface="Cambria Math" panose="02040503050406030204" pitchFamily="18" charset="0"/>
                                  <a:ea typeface="Cambria Math" panose="02040503050406030204" pitchFamily="18" charset="0"/>
                                </a:rPr>
                              </m:ctrlPr>
                            </m:sSupPr>
                            <m:e>
                              <m:r>
                                <a:rPr lang="en-IN" b="1" i="1" smtClean="0">
                                  <a:latin typeface="Cambria Math" panose="02040503050406030204" pitchFamily="18" charset="0"/>
                                  <a:ea typeface="Cambria Math" panose="02040503050406030204" pitchFamily="18" charset="0"/>
                                </a:rPr>
                                <m:t>𝝎</m:t>
                              </m:r>
                            </m:e>
                            <m:sup>
                              <m:r>
                                <a:rPr lang="en-IN" b="1" i="1" smtClean="0">
                                  <a:latin typeface="Cambria Math" panose="02040503050406030204" pitchFamily="18" charset="0"/>
                                  <a:ea typeface="Cambria Math" panose="02040503050406030204" pitchFamily="18" charset="0"/>
                                </a:rPr>
                                <m:t>𝟐</m:t>
                              </m:r>
                            </m:sup>
                          </m:sSup>
                        </m:num>
                        <m:den>
                          <m:r>
                            <a:rPr lang="en-IN" b="1" i="1" smtClean="0">
                              <a:latin typeface="Cambria Math" panose="02040503050406030204" pitchFamily="18" charset="0"/>
                            </a:rPr>
                            <m:t>𝑫</m:t>
                          </m:r>
                        </m:den>
                      </m:f>
                    </m:oMath>
                  </m:oMathPara>
                </a14:m>
                <a:endParaRPr lang="en-IN" b="1" dirty="0"/>
              </a:p>
              <a:p>
                <a:pPr marL="0" indent="0">
                  <a:buNone/>
                </a:pPr>
                <a:r>
                  <a:rPr lang="en-IN" b="1" dirty="0"/>
                  <a:t>Or,</a:t>
                </a:r>
              </a:p>
              <a:p>
                <a:pPr marL="0" indent="0">
                  <a:buNone/>
                </a:pPr>
                <a14:m>
                  <m:oMathPara xmlns:m="http://schemas.openxmlformats.org/officeDocument/2006/math">
                    <m:oMathParaPr>
                      <m:jc m:val="centerGroup"/>
                    </m:oMathParaPr>
                    <m:oMath xmlns:m="http://schemas.openxmlformats.org/officeDocument/2006/math">
                      <m:r>
                        <a:rPr lang="en-IN" sz="2400" b="1" i="1" smtClean="0">
                          <a:latin typeface="Cambria Math" panose="02040503050406030204" pitchFamily="18" charset="0"/>
                          <a:ea typeface="Cambria Math" panose="02040503050406030204" pitchFamily="18" charset="0"/>
                        </a:rPr>
                        <m:t>𝝎</m:t>
                      </m:r>
                      <m:r>
                        <a:rPr lang="en-IN" sz="2400" b="1" i="1" smtClean="0">
                          <a:latin typeface="Cambria Math" panose="02040503050406030204" pitchFamily="18" charset="0"/>
                        </a:rPr>
                        <m:t>=</m:t>
                      </m:r>
                      <m:rad>
                        <m:radPr>
                          <m:degHide m:val="on"/>
                          <m:ctrlPr>
                            <a:rPr lang="en-IN" sz="2400" b="1" i="1" smtClean="0">
                              <a:latin typeface="Cambria Math" panose="02040503050406030204" pitchFamily="18" charset="0"/>
                            </a:rPr>
                          </m:ctrlPr>
                        </m:radPr>
                        <m:deg/>
                        <m:e>
                          <m:f>
                            <m:fPr>
                              <m:ctrlPr>
                                <a:rPr lang="en-IN" sz="2400" b="1" i="1" smtClean="0">
                                  <a:latin typeface="Cambria Math" panose="02040503050406030204" pitchFamily="18" charset="0"/>
                                </a:rPr>
                              </m:ctrlPr>
                            </m:fPr>
                            <m:num>
                              <m:r>
                                <a:rPr lang="en-IN" sz="2400" b="1" i="1" smtClean="0">
                                  <a:latin typeface="Cambria Math" panose="02040503050406030204" pitchFamily="18" charset="0"/>
                                </a:rPr>
                                <m:t>𝑫</m:t>
                              </m:r>
                            </m:num>
                            <m:den>
                              <m:r>
                                <a:rPr lang="en-IN" sz="2400" b="1" i="1" smtClean="0">
                                  <a:latin typeface="Cambria Math" panose="02040503050406030204" pitchFamily="18" charset="0"/>
                                  <a:ea typeface="Cambria Math" panose="02040503050406030204" pitchFamily="18" charset="0"/>
                                </a:rPr>
                                <m:t>𝝆</m:t>
                              </m:r>
                              <m:r>
                                <a:rPr lang="en-IN" sz="2400" b="1" i="1" smtClean="0">
                                  <a:latin typeface="Cambria Math" panose="02040503050406030204" pitchFamily="18" charset="0"/>
                                  <a:ea typeface="Cambria Math" panose="02040503050406030204" pitchFamily="18" charset="0"/>
                                </a:rPr>
                                <m:t>𝒉</m:t>
                              </m:r>
                            </m:den>
                          </m:f>
                        </m:e>
                      </m:rad>
                      <m:r>
                        <a:rPr lang="en-IN" sz="2400" b="1" i="1" smtClean="0">
                          <a:latin typeface="Cambria Math" panose="02040503050406030204" pitchFamily="18" charset="0"/>
                        </a:rPr>
                        <m:t>  </m:t>
                      </m:r>
                      <m:d>
                        <m:dPr>
                          <m:begChr m:val="["/>
                          <m:endChr m:val="]"/>
                          <m:ctrlPr>
                            <a:rPr lang="en-IN" sz="2400" b="1" i="1" smtClean="0">
                              <a:latin typeface="Cambria Math" panose="02040503050406030204" pitchFamily="18" charset="0"/>
                            </a:rPr>
                          </m:ctrlPr>
                        </m:dPr>
                        <m:e>
                          <m:sSubSup>
                            <m:sSubSupPr>
                              <m:ctrlPr>
                                <a:rPr lang="en-IN" sz="2400" b="1" i="1">
                                  <a:latin typeface="Cambria Math" panose="02040503050406030204" pitchFamily="18" charset="0"/>
                                </a:rPr>
                              </m:ctrlPr>
                            </m:sSubSupPr>
                            <m:e>
                              <m:r>
                                <a:rPr lang="en-IN" sz="2400" b="1" i="1" smtClean="0">
                                  <a:latin typeface="Cambria Math" panose="02040503050406030204" pitchFamily="18" charset="0"/>
                                </a:rPr>
                                <m:t>𝒌</m:t>
                              </m:r>
                            </m:e>
                            <m:sub>
                              <m:r>
                                <a:rPr lang="en-IN" sz="2400" b="1" i="1" smtClean="0">
                                  <a:latin typeface="Cambria Math" panose="02040503050406030204" pitchFamily="18" charset="0"/>
                                </a:rPr>
                                <m:t>𝒎</m:t>
                              </m:r>
                            </m:sub>
                            <m:sup>
                              <m:r>
                                <a:rPr lang="en-IN" sz="2400" b="1" i="1" smtClean="0">
                                  <a:latin typeface="Cambria Math" panose="02040503050406030204" pitchFamily="18" charset="0"/>
                                </a:rPr>
                                <m:t>𝟐</m:t>
                              </m:r>
                            </m:sup>
                          </m:sSubSup>
                          <m:r>
                            <a:rPr lang="en-IN" sz="2400" b="1" i="1" smtClean="0">
                              <a:latin typeface="Cambria Math" panose="02040503050406030204" pitchFamily="18" charset="0"/>
                            </a:rPr>
                            <m:t>+</m:t>
                          </m:r>
                          <m:sSubSup>
                            <m:sSubSupPr>
                              <m:ctrlPr>
                                <a:rPr lang="en-IN" sz="2400" b="1" i="1">
                                  <a:latin typeface="Cambria Math" panose="02040503050406030204" pitchFamily="18" charset="0"/>
                                </a:rPr>
                              </m:ctrlPr>
                            </m:sSubSupPr>
                            <m:e>
                              <m:r>
                                <a:rPr lang="en-IN" sz="2400" b="1" i="1" smtClean="0">
                                  <a:latin typeface="Cambria Math" panose="02040503050406030204" pitchFamily="18" charset="0"/>
                                </a:rPr>
                                <m:t>𝒌</m:t>
                              </m:r>
                            </m:e>
                            <m:sub>
                              <m:r>
                                <a:rPr lang="en-IN" sz="2400" b="1" i="1" smtClean="0">
                                  <a:latin typeface="Cambria Math" panose="02040503050406030204" pitchFamily="18" charset="0"/>
                                </a:rPr>
                                <m:t>𝒏</m:t>
                              </m:r>
                            </m:sub>
                            <m:sup>
                              <m:r>
                                <a:rPr lang="en-IN" sz="2400" b="1" i="1" smtClean="0">
                                  <a:latin typeface="Cambria Math" panose="02040503050406030204" pitchFamily="18" charset="0"/>
                                </a:rPr>
                                <m:t>𝟐</m:t>
                              </m:r>
                            </m:sup>
                          </m:sSubSup>
                        </m:e>
                      </m:d>
                    </m:oMath>
                  </m:oMathPara>
                </a14:m>
                <a:endParaRPr lang="en-IN" sz="2400" b="1" dirty="0"/>
              </a:p>
              <a:p>
                <a:pPr marL="0" indent="0">
                  <a:buNone/>
                </a:pPr>
                <a:endParaRPr lang="en-IN" b="1" dirty="0"/>
              </a:p>
              <a:p>
                <a:pPr marL="0" indent="0">
                  <a:buNone/>
                </a:pPr>
                <a:endParaRPr lang="en-IN" b="1" dirty="0"/>
              </a:p>
              <a:p>
                <a:endParaRPr lang="en-IN" b="1" dirty="0"/>
              </a:p>
              <a:p>
                <a:endParaRPr lang="en-IN" b="1" dirty="0"/>
              </a:p>
            </p:txBody>
          </p:sp>
        </mc:Choice>
        <mc:Fallback xmlns="">
          <p:sp>
            <p:nvSpPr>
              <p:cNvPr id="2" name="Content Placeholder 2"/>
              <p:cNvSpPr txBox="1">
                <a:spLocks noRot="1" noChangeAspect="1" noMove="1" noResize="1" noEditPoints="1" noAdjustHandles="1" noChangeArrowheads="1" noChangeShapeType="1" noTextEdit="1"/>
              </p:cNvSpPr>
              <p:nvPr/>
            </p:nvSpPr>
            <p:spPr>
              <a:xfrm>
                <a:off x="409433" y="952500"/>
                <a:ext cx="11368585" cy="5730402"/>
              </a:xfrm>
              <a:prstGeom prst="rect">
                <a:avLst/>
              </a:prstGeom>
              <a:blipFill>
                <a:blip r:embed="rId2"/>
                <a:stretch>
                  <a:fillRect l="-536" t="-1064"/>
                </a:stretch>
              </a:blipFill>
            </p:spPr>
            <p:txBody>
              <a:bodyPr/>
              <a:lstStyle/>
              <a:p>
                <a:r>
                  <a:rPr lang="en-IN">
                    <a:noFill/>
                  </a:rPr>
                  <a:t> </a:t>
                </a:r>
              </a:p>
            </p:txBody>
          </p:sp>
        </mc:Fallback>
      </mc:AlternateContent>
    </p:spTree>
    <p:extLst>
      <p:ext uri="{BB962C8B-B14F-4D97-AF65-F5344CB8AC3E}">
        <p14:creationId xmlns:p14="http://schemas.microsoft.com/office/powerpoint/2010/main" val="3281624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2"/>
              <p:cNvSpPr txBox="1">
                <a:spLocks/>
              </p:cNvSpPr>
              <p:nvPr/>
            </p:nvSpPr>
            <p:spPr>
              <a:xfrm>
                <a:off x="409433" y="185609"/>
                <a:ext cx="11368585" cy="6477837"/>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IN" sz="2400" b="1" dirty="0"/>
                  <a:t>Boundary conditions :</a:t>
                </a:r>
              </a:p>
              <a:p>
                <a:pPr marL="0" indent="0">
                  <a:buNone/>
                </a:pPr>
                <a:r>
                  <a:rPr lang="en-IN" sz="2400" b="1" dirty="0"/>
                  <a:t>Fully simply supported end conditions</a:t>
                </a:r>
              </a:p>
              <a:p>
                <a:pPr marL="0" indent="0">
                  <a:buNone/>
                </a:pPr>
                <a:endParaRPr lang="en-IN" sz="2400" b="1" dirty="0"/>
              </a:p>
              <a:p>
                <a:pPr marL="0" indent="0">
                  <a:buNone/>
                </a:pPr>
                <a14:m>
                  <m:oMathPara xmlns:m="http://schemas.openxmlformats.org/officeDocument/2006/math">
                    <m:oMathParaPr>
                      <m:jc m:val="centerGroup"/>
                    </m:oMathParaPr>
                    <m:oMath xmlns:m="http://schemas.openxmlformats.org/officeDocument/2006/math">
                      <m:r>
                        <a:rPr lang="en-IN" sz="2400" b="1" i="1" smtClean="0">
                          <a:latin typeface="Cambria Math" panose="02040503050406030204" pitchFamily="18" charset="0"/>
                        </a:rPr>
                        <m:t>𝒘</m:t>
                      </m:r>
                      <m:d>
                        <m:dPr>
                          <m:ctrlPr>
                            <a:rPr lang="en-IN" sz="2400" b="1" i="1" smtClean="0">
                              <a:latin typeface="Cambria Math" panose="02040503050406030204" pitchFamily="18" charset="0"/>
                            </a:rPr>
                          </m:ctrlPr>
                        </m:dPr>
                        <m:e>
                          <m:r>
                            <a:rPr lang="en-IN" sz="2400" b="1" i="1" smtClean="0">
                              <a:latin typeface="Cambria Math" panose="02040503050406030204" pitchFamily="18" charset="0"/>
                            </a:rPr>
                            <m:t>𝟎</m:t>
                          </m:r>
                          <m:r>
                            <a:rPr lang="en-IN" sz="2400" b="1" i="1" smtClean="0">
                              <a:latin typeface="Cambria Math" panose="02040503050406030204" pitchFamily="18" charset="0"/>
                            </a:rPr>
                            <m:t>,</m:t>
                          </m:r>
                          <m:r>
                            <a:rPr lang="en-IN" sz="2400" b="1" i="1" smtClean="0">
                              <a:latin typeface="Cambria Math" panose="02040503050406030204" pitchFamily="18" charset="0"/>
                            </a:rPr>
                            <m:t>𝒚</m:t>
                          </m:r>
                          <m:r>
                            <a:rPr lang="en-IN" sz="2400" b="1" i="1" smtClean="0">
                              <a:latin typeface="Cambria Math" panose="02040503050406030204" pitchFamily="18" charset="0"/>
                            </a:rPr>
                            <m:t>,</m:t>
                          </m:r>
                          <m:r>
                            <a:rPr lang="en-IN" sz="2400" b="1" i="1" smtClean="0">
                              <a:latin typeface="Cambria Math" panose="02040503050406030204" pitchFamily="18" charset="0"/>
                            </a:rPr>
                            <m:t>𝒕</m:t>
                          </m:r>
                        </m:e>
                      </m:d>
                      <m:r>
                        <a:rPr lang="en-IN" sz="2400" b="1" i="1" smtClean="0">
                          <a:latin typeface="Cambria Math" panose="02040503050406030204" pitchFamily="18" charset="0"/>
                        </a:rPr>
                        <m:t>=</m:t>
                      </m:r>
                      <m:r>
                        <a:rPr lang="en-IN" sz="2400" b="1" i="1" smtClean="0">
                          <a:latin typeface="Cambria Math" panose="02040503050406030204" pitchFamily="18" charset="0"/>
                        </a:rPr>
                        <m:t>𝟎</m:t>
                      </m:r>
                      <m:r>
                        <a:rPr lang="en-IN" sz="2400" b="1" i="1" smtClean="0">
                          <a:latin typeface="Cambria Math" panose="02040503050406030204" pitchFamily="18" charset="0"/>
                        </a:rPr>
                        <m:t>,</m:t>
                      </m:r>
                      <m:f>
                        <m:fPr>
                          <m:ctrlPr>
                            <a:rPr lang="en-IN" sz="2400" b="1" i="1">
                              <a:latin typeface="Cambria Math" panose="02040503050406030204" pitchFamily="18" charset="0"/>
                            </a:rPr>
                          </m:ctrlPr>
                        </m:fPr>
                        <m:num>
                          <m:sSup>
                            <m:sSupPr>
                              <m:ctrlPr>
                                <a:rPr lang="en-IN" sz="2400" b="1" i="1">
                                  <a:latin typeface="Cambria Math" panose="02040503050406030204" pitchFamily="18" charset="0"/>
                                </a:rPr>
                              </m:ctrlPr>
                            </m:sSupPr>
                            <m:e>
                              <m:r>
                                <a:rPr lang="en-IN" sz="2400" b="1" i="1" smtClean="0">
                                  <a:latin typeface="Cambria Math" panose="02040503050406030204" pitchFamily="18" charset="0"/>
                                  <a:ea typeface="Cambria Math" panose="02040503050406030204" pitchFamily="18" charset="0"/>
                                </a:rPr>
                                <m:t>𝝏</m:t>
                              </m:r>
                            </m:e>
                            <m:sup>
                              <m:r>
                                <a:rPr lang="en-IN" sz="2400" b="1" i="1" smtClean="0">
                                  <a:latin typeface="Cambria Math" panose="02040503050406030204" pitchFamily="18" charset="0"/>
                                  <a:ea typeface="Cambria Math" panose="02040503050406030204" pitchFamily="18" charset="0"/>
                                </a:rPr>
                                <m:t>𝟐</m:t>
                              </m:r>
                            </m:sup>
                          </m:sSup>
                          <m:r>
                            <a:rPr lang="en-IN" sz="2400" b="1" i="1" smtClean="0">
                              <a:latin typeface="Cambria Math" panose="02040503050406030204" pitchFamily="18" charset="0"/>
                            </a:rPr>
                            <m:t>𝒘</m:t>
                          </m:r>
                          <m:d>
                            <m:dPr>
                              <m:ctrlPr>
                                <a:rPr lang="en-IN" sz="2400" b="1" i="1">
                                  <a:latin typeface="Cambria Math" panose="02040503050406030204" pitchFamily="18" charset="0"/>
                                </a:rPr>
                              </m:ctrlPr>
                            </m:dPr>
                            <m:e>
                              <m:r>
                                <a:rPr lang="en-IN" sz="2400" b="1" i="1" smtClean="0">
                                  <a:latin typeface="Cambria Math" panose="02040503050406030204" pitchFamily="18" charset="0"/>
                                </a:rPr>
                                <m:t>𝟎</m:t>
                              </m:r>
                              <m:r>
                                <a:rPr lang="en-IN" sz="2400" b="1" i="1" smtClean="0">
                                  <a:latin typeface="Cambria Math" panose="02040503050406030204" pitchFamily="18" charset="0"/>
                                </a:rPr>
                                <m:t>,</m:t>
                              </m:r>
                              <m:r>
                                <a:rPr lang="en-IN" sz="2400" b="1" i="1" smtClean="0">
                                  <a:latin typeface="Cambria Math" panose="02040503050406030204" pitchFamily="18" charset="0"/>
                                </a:rPr>
                                <m:t>𝒚</m:t>
                              </m:r>
                              <m:r>
                                <a:rPr lang="en-IN" sz="2400" b="1" i="1" smtClean="0">
                                  <a:latin typeface="Cambria Math" panose="02040503050406030204" pitchFamily="18" charset="0"/>
                                </a:rPr>
                                <m:t>,</m:t>
                              </m:r>
                              <m:r>
                                <a:rPr lang="en-IN" sz="2400" b="1" i="1" smtClean="0">
                                  <a:latin typeface="Cambria Math" panose="02040503050406030204" pitchFamily="18" charset="0"/>
                                </a:rPr>
                                <m:t>𝒕</m:t>
                              </m:r>
                            </m:e>
                          </m:d>
                        </m:num>
                        <m:den>
                          <m:r>
                            <a:rPr lang="en-IN" sz="2400" b="1" i="1" smtClean="0">
                              <a:latin typeface="Cambria Math" panose="02040503050406030204" pitchFamily="18" charset="0"/>
                              <a:ea typeface="Cambria Math" panose="02040503050406030204" pitchFamily="18" charset="0"/>
                            </a:rPr>
                            <m:t>𝝏</m:t>
                          </m:r>
                          <m:sSup>
                            <m:sSupPr>
                              <m:ctrlPr>
                                <a:rPr lang="en-IN" sz="2400" b="1" i="1">
                                  <a:latin typeface="Cambria Math" panose="02040503050406030204" pitchFamily="18" charset="0"/>
                                  <a:ea typeface="Cambria Math" panose="02040503050406030204" pitchFamily="18" charset="0"/>
                                </a:rPr>
                              </m:ctrlPr>
                            </m:sSupPr>
                            <m:e>
                              <m:r>
                                <a:rPr lang="en-IN" sz="2400" b="1" i="1" smtClean="0">
                                  <a:latin typeface="Cambria Math" panose="02040503050406030204" pitchFamily="18" charset="0"/>
                                  <a:ea typeface="Cambria Math" panose="02040503050406030204" pitchFamily="18" charset="0"/>
                                </a:rPr>
                                <m:t>𝒙</m:t>
                              </m:r>
                            </m:e>
                            <m:sup>
                              <m:r>
                                <a:rPr lang="en-IN" sz="2400" b="1" i="1" smtClean="0">
                                  <a:latin typeface="Cambria Math" panose="02040503050406030204" pitchFamily="18" charset="0"/>
                                  <a:ea typeface="Cambria Math" panose="02040503050406030204" pitchFamily="18" charset="0"/>
                                </a:rPr>
                                <m:t>𝟐</m:t>
                              </m:r>
                            </m:sup>
                          </m:sSup>
                        </m:den>
                      </m:f>
                      <m:r>
                        <a:rPr lang="en-IN" sz="2400" b="1" i="1" smtClean="0">
                          <a:latin typeface="Cambria Math" panose="02040503050406030204" pitchFamily="18" charset="0"/>
                          <a:ea typeface="Cambria Math" panose="02040503050406030204" pitchFamily="18" charset="0"/>
                        </a:rPr>
                        <m:t>=</m:t>
                      </m:r>
                      <m:r>
                        <a:rPr lang="en-IN" sz="2400" b="1" i="1" smtClean="0">
                          <a:latin typeface="Cambria Math" panose="02040503050406030204" pitchFamily="18" charset="0"/>
                          <a:ea typeface="Cambria Math" panose="02040503050406030204" pitchFamily="18" charset="0"/>
                        </a:rPr>
                        <m:t>𝟎</m:t>
                      </m:r>
                      <m:r>
                        <a:rPr lang="en-IN" sz="2400" b="1" i="1" smtClean="0">
                          <a:latin typeface="Cambria Math" panose="02040503050406030204" pitchFamily="18" charset="0"/>
                          <a:ea typeface="Cambria Math" panose="02040503050406030204" pitchFamily="18" charset="0"/>
                        </a:rPr>
                        <m:t>,  </m:t>
                      </m:r>
                      <m:r>
                        <a:rPr lang="en-IN" sz="2400" b="1" i="1" smtClean="0">
                          <a:latin typeface="Cambria Math" panose="02040503050406030204" pitchFamily="18" charset="0"/>
                          <a:ea typeface="Cambria Math" panose="02040503050406030204" pitchFamily="18" charset="0"/>
                        </a:rPr>
                        <m:t>𝒘</m:t>
                      </m:r>
                      <m:d>
                        <m:dPr>
                          <m:ctrlPr>
                            <a:rPr lang="en-IN" sz="2400" b="1" i="1" smtClean="0">
                              <a:latin typeface="Cambria Math" panose="02040503050406030204" pitchFamily="18" charset="0"/>
                              <a:ea typeface="Cambria Math" panose="02040503050406030204" pitchFamily="18" charset="0"/>
                            </a:rPr>
                          </m:ctrlPr>
                        </m:dPr>
                        <m:e>
                          <m:r>
                            <a:rPr lang="en-IN" sz="2400" b="1" i="1" smtClean="0">
                              <a:latin typeface="Cambria Math" panose="02040503050406030204" pitchFamily="18" charset="0"/>
                              <a:ea typeface="Cambria Math" panose="02040503050406030204" pitchFamily="18" charset="0"/>
                            </a:rPr>
                            <m:t>𝒂</m:t>
                          </m:r>
                          <m:r>
                            <a:rPr lang="en-IN" sz="2400" b="1" i="1" smtClean="0">
                              <a:latin typeface="Cambria Math" panose="02040503050406030204" pitchFamily="18" charset="0"/>
                              <a:ea typeface="Cambria Math" panose="02040503050406030204" pitchFamily="18" charset="0"/>
                            </a:rPr>
                            <m:t>,</m:t>
                          </m:r>
                          <m:r>
                            <a:rPr lang="en-IN" sz="2400" b="1" i="1" smtClean="0">
                              <a:latin typeface="Cambria Math" panose="02040503050406030204" pitchFamily="18" charset="0"/>
                              <a:ea typeface="Cambria Math" panose="02040503050406030204" pitchFamily="18" charset="0"/>
                            </a:rPr>
                            <m:t>𝒚</m:t>
                          </m:r>
                          <m:r>
                            <a:rPr lang="en-IN" sz="2400" b="1" i="1" smtClean="0">
                              <a:latin typeface="Cambria Math" panose="02040503050406030204" pitchFamily="18" charset="0"/>
                              <a:ea typeface="Cambria Math" panose="02040503050406030204" pitchFamily="18" charset="0"/>
                            </a:rPr>
                            <m:t>,</m:t>
                          </m:r>
                          <m:r>
                            <a:rPr lang="en-IN" sz="2400" b="1" i="1" smtClean="0">
                              <a:latin typeface="Cambria Math" panose="02040503050406030204" pitchFamily="18" charset="0"/>
                              <a:ea typeface="Cambria Math" panose="02040503050406030204" pitchFamily="18" charset="0"/>
                            </a:rPr>
                            <m:t>𝒕</m:t>
                          </m:r>
                        </m:e>
                      </m:d>
                      <m:r>
                        <a:rPr lang="en-IN" sz="2400" b="1" i="1" smtClean="0">
                          <a:latin typeface="Cambria Math" panose="02040503050406030204" pitchFamily="18" charset="0"/>
                          <a:ea typeface="Cambria Math" panose="02040503050406030204" pitchFamily="18" charset="0"/>
                        </a:rPr>
                        <m:t>=</m:t>
                      </m:r>
                      <m:r>
                        <a:rPr lang="en-IN" sz="2400" b="1" i="1" smtClean="0">
                          <a:latin typeface="Cambria Math" panose="02040503050406030204" pitchFamily="18" charset="0"/>
                          <a:ea typeface="Cambria Math" panose="02040503050406030204" pitchFamily="18" charset="0"/>
                        </a:rPr>
                        <m:t>𝟎</m:t>
                      </m:r>
                      <m:r>
                        <a:rPr lang="en-IN" sz="2400" b="1" i="1" smtClean="0">
                          <a:latin typeface="Cambria Math" panose="02040503050406030204" pitchFamily="18" charset="0"/>
                          <a:ea typeface="Cambria Math" panose="02040503050406030204" pitchFamily="18" charset="0"/>
                        </a:rPr>
                        <m:t>,</m:t>
                      </m:r>
                      <m:f>
                        <m:fPr>
                          <m:ctrlPr>
                            <a:rPr lang="en-IN" sz="2400" b="1" i="1">
                              <a:latin typeface="Cambria Math" panose="02040503050406030204" pitchFamily="18" charset="0"/>
                            </a:rPr>
                          </m:ctrlPr>
                        </m:fPr>
                        <m:num>
                          <m:sSup>
                            <m:sSupPr>
                              <m:ctrlPr>
                                <a:rPr lang="en-IN" sz="2400" b="1" i="1">
                                  <a:latin typeface="Cambria Math" panose="02040503050406030204" pitchFamily="18" charset="0"/>
                                </a:rPr>
                              </m:ctrlPr>
                            </m:sSupPr>
                            <m:e>
                              <m:r>
                                <a:rPr lang="en-IN" sz="2400" b="1" i="1" smtClean="0">
                                  <a:latin typeface="Cambria Math" panose="02040503050406030204" pitchFamily="18" charset="0"/>
                                  <a:ea typeface="Cambria Math" panose="02040503050406030204" pitchFamily="18" charset="0"/>
                                </a:rPr>
                                <m:t>𝝏</m:t>
                              </m:r>
                            </m:e>
                            <m:sup>
                              <m:r>
                                <a:rPr lang="en-IN" sz="2400" b="1" i="1" smtClean="0">
                                  <a:latin typeface="Cambria Math" panose="02040503050406030204" pitchFamily="18" charset="0"/>
                                  <a:ea typeface="Cambria Math" panose="02040503050406030204" pitchFamily="18" charset="0"/>
                                </a:rPr>
                                <m:t>𝟐</m:t>
                              </m:r>
                            </m:sup>
                          </m:sSup>
                          <m:r>
                            <a:rPr lang="en-IN" sz="2400" b="1" i="1" smtClean="0">
                              <a:latin typeface="Cambria Math" panose="02040503050406030204" pitchFamily="18" charset="0"/>
                            </a:rPr>
                            <m:t>𝒘</m:t>
                          </m:r>
                          <m:d>
                            <m:dPr>
                              <m:ctrlPr>
                                <a:rPr lang="en-IN" sz="2400" b="1" i="1">
                                  <a:latin typeface="Cambria Math" panose="02040503050406030204" pitchFamily="18" charset="0"/>
                                </a:rPr>
                              </m:ctrlPr>
                            </m:dPr>
                            <m:e>
                              <m:r>
                                <a:rPr lang="en-IN" sz="2400" b="1" i="1" smtClean="0">
                                  <a:latin typeface="Cambria Math" panose="02040503050406030204" pitchFamily="18" charset="0"/>
                                </a:rPr>
                                <m:t>𝒂</m:t>
                              </m:r>
                              <m:r>
                                <a:rPr lang="en-IN" sz="2400" b="1" i="1" smtClean="0">
                                  <a:latin typeface="Cambria Math" panose="02040503050406030204" pitchFamily="18" charset="0"/>
                                </a:rPr>
                                <m:t>,</m:t>
                              </m:r>
                              <m:r>
                                <a:rPr lang="en-IN" sz="2400" b="1" i="1" smtClean="0">
                                  <a:latin typeface="Cambria Math" panose="02040503050406030204" pitchFamily="18" charset="0"/>
                                </a:rPr>
                                <m:t>𝒚</m:t>
                              </m:r>
                              <m:r>
                                <a:rPr lang="en-IN" sz="2400" b="1" i="1" smtClean="0">
                                  <a:latin typeface="Cambria Math" panose="02040503050406030204" pitchFamily="18" charset="0"/>
                                </a:rPr>
                                <m:t>,</m:t>
                              </m:r>
                              <m:r>
                                <a:rPr lang="en-IN" sz="2400" b="1" i="1" smtClean="0">
                                  <a:latin typeface="Cambria Math" panose="02040503050406030204" pitchFamily="18" charset="0"/>
                                </a:rPr>
                                <m:t>𝒕</m:t>
                              </m:r>
                            </m:e>
                          </m:d>
                        </m:num>
                        <m:den>
                          <m:r>
                            <a:rPr lang="en-IN" sz="2400" b="1" i="1" smtClean="0">
                              <a:latin typeface="Cambria Math" panose="02040503050406030204" pitchFamily="18" charset="0"/>
                              <a:ea typeface="Cambria Math" panose="02040503050406030204" pitchFamily="18" charset="0"/>
                            </a:rPr>
                            <m:t>𝝏</m:t>
                          </m:r>
                          <m:sSup>
                            <m:sSupPr>
                              <m:ctrlPr>
                                <a:rPr lang="en-IN" sz="2400" b="1" i="1">
                                  <a:latin typeface="Cambria Math" panose="02040503050406030204" pitchFamily="18" charset="0"/>
                                  <a:ea typeface="Cambria Math" panose="02040503050406030204" pitchFamily="18" charset="0"/>
                                </a:rPr>
                              </m:ctrlPr>
                            </m:sSupPr>
                            <m:e>
                              <m:r>
                                <a:rPr lang="en-IN" sz="2400" b="1" i="1" smtClean="0">
                                  <a:latin typeface="Cambria Math" panose="02040503050406030204" pitchFamily="18" charset="0"/>
                                  <a:ea typeface="Cambria Math" panose="02040503050406030204" pitchFamily="18" charset="0"/>
                                </a:rPr>
                                <m:t>𝒙</m:t>
                              </m:r>
                            </m:e>
                            <m:sup>
                              <m:r>
                                <a:rPr lang="en-IN" sz="2400" b="1" i="1" smtClean="0">
                                  <a:latin typeface="Cambria Math" panose="02040503050406030204" pitchFamily="18" charset="0"/>
                                  <a:ea typeface="Cambria Math" panose="02040503050406030204" pitchFamily="18" charset="0"/>
                                </a:rPr>
                                <m:t>𝟐</m:t>
                              </m:r>
                            </m:sup>
                          </m:sSup>
                        </m:den>
                      </m:f>
                      <m:r>
                        <a:rPr lang="en-IN" sz="2400" b="1" i="1" smtClean="0">
                          <a:latin typeface="Cambria Math" panose="02040503050406030204" pitchFamily="18" charset="0"/>
                          <a:ea typeface="Cambria Math" panose="02040503050406030204" pitchFamily="18" charset="0"/>
                        </a:rPr>
                        <m:t>=</m:t>
                      </m:r>
                      <m:r>
                        <a:rPr lang="en-IN" sz="2400" b="1" i="1" smtClean="0">
                          <a:latin typeface="Cambria Math" panose="02040503050406030204" pitchFamily="18" charset="0"/>
                          <a:ea typeface="Cambria Math" panose="02040503050406030204" pitchFamily="18" charset="0"/>
                        </a:rPr>
                        <m:t>𝟎</m:t>
                      </m:r>
                    </m:oMath>
                  </m:oMathPara>
                </a14:m>
                <a:endParaRPr lang="en-IN" sz="2400" b="1" dirty="0">
                  <a:ea typeface="Cambria Math" panose="02040503050406030204" pitchFamily="18" charset="0"/>
                </a:endParaRPr>
              </a:p>
              <a:p>
                <a:pPr marL="0" indent="0">
                  <a:buNone/>
                </a:pPr>
                <a:endParaRPr lang="en-IN" sz="2400" b="1"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IN" sz="2400" b="1" i="1" smtClean="0">
                          <a:latin typeface="Cambria Math" panose="02040503050406030204" pitchFamily="18" charset="0"/>
                        </a:rPr>
                        <m:t>𝒘</m:t>
                      </m:r>
                      <m:d>
                        <m:dPr>
                          <m:ctrlPr>
                            <a:rPr lang="en-IN" sz="2400" b="1" i="1">
                              <a:latin typeface="Cambria Math" panose="02040503050406030204" pitchFamily="18" charset="0"/>
                            </a:rPr>
                          </m:ctrlPr>
                        </m:dPr>
                        <m:e>
                          <m:r>
                            <a:rPr lang="en-IN" sz="2400" b="1" i="1" smtClean="0">
                              <a:latin typeface="Cambria Math" panose="02040503050406030204" pitchFamily="18" charset="0"/>
                            </a:rPr>
                            <m:t>𝒙</m:t>
                          </m:r>
                          <m:r>
                            <a:rPr lang="en-IN" sz="2400" b="1" i="1" smtClean="0">
                              <a:latin typeface="Cambria Math" panose="02040503050406030204" pitchFamily="18" charset="0"/>
                            </a:rPr>
                            <m:t>,</m:t>
                          </m:r>
                          <m:r>
                            <a:rPr lang="en-IN" sz="2400" b="1" i="1" smtClean="0">
                              <a:latin typeface="Cambria Math" panose="02040503050406030204" pitchFamily="18" charset="0"/>
                            </a:rPr>
                            <m:t>𝟎</m:t>
                          </m:r>
                          <m:r>
                            <a:rPr lang="en-IN" sz="2400" b="1" i="1" smtClean="0">
                              <a:latin typeface="Cambria Math" panose="02040503050406030204" pitchFamily="18" charset="0"/>
                            </a:rPr>
                            <m:t>,</m:t>
                          </m:r>
                          <m:r>
                            <a:rPr lang="en-IN" sz="2400" b="1" i="1" smtClean="0">
                              <a:latin typeface="Cambria Math" panose="02040503050406030204" pitchFamily="18" charset="0"/>
                            </a:rPr>
                            <m:t>𝒕</m:t>
                          </m:r>
                        </m:e>
                      </m:d>
                      <m:r>
                        <a:rPr lang="en-IN" sz="2400" b="1" i="1" smtClean="0">
                          <a:latin typeface="Cambria Math" panose="02040503050406030204" pitchFamily="18" charset="0"/>
                        </a:rPr>
                        <m:t>=</m:t>
                      </m:r>
                      <m:r>
                        <a:rPr lang="en-IN" sz="2400" b="1" i="1" smtClean="0">
                          <a:latin typeface="Cambria Math" panose="02040503050406030204" pitchFamily="18" charset="0"/>
                        </a:rPr>
                        <m:t>𝟎</m:t>
                      </m:r>
                      <m:r>
                        <a:rPr lang="en-IN" sz="2400" b="1" i="1" smtClean="0">
                          <a:latin typeface="Cambria Math" panose="02040503050406030204" pitchFamily="18" charset="0"/>
                        </a:rPr>
                        <m:t>,</m:t>
                      </m:r>
                      <m:f>
                        <m:fPr>
                          <m:ctrlPr>
                            <a:rPr lang="en-IN" sz="2400" b="1" i="1">
                              <a:latin typeface="Cambria Math" panose="02040503050406030204" pitchFamily="18" charset="0"/>
                            </a:rPr>
                          </m:ctrlPr>
                        </m:fPr>
                        <m:num>
                          <m:sSup>
                            <m:sSupPr>
                              <m:ctrlPr>
                                <a:rPr lang="en-IN" sz="2400" b="1" i="1">
                                  <a:latin typeface="Cambria Math" panose="02040503050406030204" pitchFamily="18" charset="0"/>
                                </a:rPr>
                              </m:ctrlPr>
                            </m:sSupPr>
                            <m:e>
                              <m:r>
                                <a:rPr lang="en-IN" sz="2400" b="1" i="1" smtClean="0">
                                  <a:latin typeface="Cambria Math" panose="02040503050406030204" pitchFamily="18" charset="0"/>
                                  <a:ea typeface="Cambria Math" panose="02040503050406030204" pitchFamily="18" charset="0"/>
                                </a:rPr>
                                <m:t>𝝏</m:t>
                              </m:r>
                            </m:e>
                            <m:sup>
                              <m:r>
                                <a:rPr lang="en-IN" sz="2400" b="1" i="1" smtClean="0">
                                  <a:latin typeface="Cambria Math" panose="02040503050406030204" pitchFamily="18" charset="0"/>
                                  <a:ea typeface="Cambria Math" panose="02040503050406030204" pitchFamily="18" charset="0"/>
                                </a:rPr>
                                <m:t>𝟐</m:t>
                              </m:r>
                            </m:sup>
                          </m:sSup>
                          <m:r>
                            <a:rPr lang="en-IN" sz="2400" b="1" i="1" smtClean="0">
                              <a:latin typeface="Cambria Math" panose="02040503050406030204" pitchFamily="18" charset="0"/>
                            </a:rPr>
                            <m:t>𝒘</m:t>
                          </m:r>
                          <m:d>
                            <m:dPr>
                              <m:ctrlPr>
                                <a:rPr lang="en-IN" sz="2400" b="1" i="1">
                                  <a:latin typeface="Cambria Math" panose="02040503050406030204" pitchFamily="18" charset="0"/>
                                </a:rPr>
                              </m:ctrlPr>
                            </m:dPr>
                            <m:e>
                              <m:r>
                                <a:rPr lang="en-IN" sz="2400" b="1" i="1" smtClean="0">
                                  <a:latin typeface="Cambria Math" panose="02040503050406030204" pitchFamily="18" charset="0"/>
                                </a:rPr>
                                <m:t>𝒙</m:t>
                              </m:r>
                              <m:r>
                                <a:rPr lang="en-IN" sz="2400" b="1" i="1" smtClean="0">
                                  <a:latin typeface="Cambria Math" panose="02040503050406030204" pitchFamily="18" charset="0"/>
                                </a:rPr>
                                <m:t>,</m:t>
                              </m:r>
                              <m:r>
                                <a:rPr lang="en-IN" sz="2400" b="1" i="1" smtClean="0">
                                  <a:latin typeface="Cambria Math" panose="02040503050406030204" pitchFamily="18" charset="0"/>
                                </a:rPr>
                                <m:t>𝟎</m:t>
                              </m:r>
                              <m:r>
                                <a:rPr lang="en-IN" sz="2400" b="1" i="1" smtClean="0">
                                  <a:latin typeface="Cambria Math" panose="02040503050406030204" pitchFamily="18" charset="0"/>
                                </a:rPr>
                                <m:t>,</m:t>
                              </m:r>
                              <m:r>
                                <a:rPr lang="en-IN" sz="2400" b="1" i="1" smtClean="0">
                                  <a:latin typeface="Cambria Math" panose="02040503050406030204" pitchFamily="18" charset="0"/>
                                </a:rPr>
                                <m:t>𝒕</m:t>
                              </m:r>
                            </m:e>
                          </m:d>
                        </m:num>
                        <m:den>
                          <m:r>
                            <a:rPr lang="en-IN" sz="2400" b="1" i="1" smtClean="0">
                              <a:latin typeface="Cambria Math" panose="02040503050406030204" pitchFamily="18" charset="0"/>
                              <a:ea typeface="Cambria Math" panose="02040503050406030204" pitchFamily="18" charset="0"/>
                            </a:rPr>
                            <m:t>𝝏</m:t>
                          </m:r>
                          <m:sSup>
                            <m:sSupPr>
                              <m:ctrlPr>
                                <a:rPr lang="en-IN" sz="2400" b="1" i="1">
                                  <a:latin typeface="Cambria Math" panose="02040503050406030204" pitchFamily="18" charset="0"/>
                                  <a:ea typeface="Cambria Math" panose="02040503050406030204" pitchFamily="18" charset="0"/>
                                </a:rPr>
                              </m:ctrlPr>
                            </m:sSupPr>
                            <m:e>
                              <m:r>
                                <a:rPr lang="en-IN" sz="2400" b="1" i="1" smtClean="0">
                                  <a:latin typeface="Cambria Math" panose="02040503050406030204" pitchFamily="18" charset="0"/>
                                  <a:ea typeface="Cambria Math" panose="02040503050406030204" pitchFamily="18" charset="0"/>
                                </a:rPr>
                                <m:t>𝒚</m:t>
                              </m:r>
                            </m:e>
                            <m:sup>
                              <m:r>
                                <a:rPr lang="en-IN" sz="2400" b="1" i="1" smtClean="0">
                                  <a:latin typeface="Cambria Math" panose="02040503050406030204" pitchFamily="18" charset="0"/>
                                  <a:ea typeface="Cambria Math" panose="02040503050406030204" pitchFamily="18" charset="0"/>
                                </a:rPr>
                                <m:t>𝟐</m:t>
                              </m:r>
                            </m:sup>
                          </m:sSup>
                        </m:den>
                      </m:f>
                      <m:r>
                        <a:rPr lang="en-IN" sz="2400" b="1" i="1" smtClean="0">
                          <a:latin typeface="Cambria Math" panose="02040503050406030204" pitchFamily="18" charset="0"/>
                          <a:ea typeface="Cambria Math" panose="02040503050406030204" pitchFamily="18" charset="0"/>
                        </a:rPr>
                        <m:t>=</m:t>
                      </m:r>
                      <m:r>
                        <a:rPr lang="en-IN" sz="2400" b="1" i="1" smtClean="0">
                          <a:latin typeface="Cambria Math" panose="02040503050406030204" pitchFamily="18" charset="0"/>
                          <a:ea typeface="Cambria Math" panose="02040503050406030204" pitchFamily="18" charset="0"/>
                        </a:rPr>
                        <m:t>𝟎</m:t>
                      </m:r>
                      <m:r>
                        <a:rPr lang="en-IN" sz="2400" b="1" i="1" smtClean="0">
                          <a:latin typeface="Cambria Math" panose="02040503050406030204" pitchFamily="18" charset="0"/>
                          <a:ea typeface="Cambria Math" panose="02040503050406030204" pitchFamily="18" charset="0"/>
                        </a:rPr>
                        <m:t>,  </m:t>
                      </m:r>
                      <m:r>
                        <a:rPr lang="en-IN" sz="2400" b="1" i="1" smtClean="0">
                          <a:latin typeface="Cambria Math" panose="02040503050406030204" pitchFamily="18" charset="0"/>
                          <a:ea typeface="Cambria Math" panose="02040503050406030204" pitchFamily="18" charset="0"/>
                        </a:rPr>
                        <m:t>𝒘</m:t>
                      </m:r>
                      <m:d>
                        <m:dPr>
                          <m:ctrlPr>
                            <a:rPr lang="en-IN" sz="2400" b="1" i="1">
                              <a:latin typeface="Cambria Math" panose="02040503050406030204" pitchFamily="18" charset="0"/>
                              <a:ea typeface="Cambria Math" panose="02040503050406030204" pitchFamily="18" charset="0"/>
                            </a:rPr>
                          </m:ctrlPr>
                        </m:dPr>
                        <m:e>
                          <m:r>
                            <a:rPr lang="en-IN" sz="2400" b="1" i="1" smtClean="0">
                              <a:latin typeface="Cambria Math" panose="02040503050406030204" pitchFamily="18" charset="0"/>
                              <a:ea typeface="Cambria Math" panose="02040503050406030204" pitchFamily="18" charset="0"/>
                            </a:rPr>
                            <m:t>𝒙</m:t>
                          </m:r>
                          <m:r>
                            <a:rPr lang="en-IN" sz="2400" b="1" i="1" smtClean="0">
                              <a:latin typeface="Cambria Math" panose="02040503050406030204" pitchFamily="18" charset="0"/>
                              <a:ea typeface="Cambria Math" panose="02040503050406030204" pitchFamily="18" charset="0"/>
                            </a:rPr>
                            <m:t>,</m:t>
                          </m:r>
                          <m:r>
                            <a:rPr lang="en-IN" sz="2400" b="1" i="1" smtClean="0">
                              <a:latin typeface="Cambria Math" panose="02040503050406030204" pitchFamily="18" charset="0"/>
                              <a:ea typeface="Cambria Math" panose="02040503050406030204" pitchFamily="18" charset="0"/>
                            </a:rPr>
                            <m:t>𝒃</m:t>
                          </m:r>
                          <m:r>
                            <a:rPr lang="en-IN" sz="2400" b="1" i="1" smtClean="0">
                              <a:latin typeface="Cambria Math" panose="02040503050406030204" pitchFamily="18" charset="0"/>
                              <a:ea typeface="Cambria Math" panose="02040503050406030204" pitchFamily="18" charset="0"/>
                            </a:rPr>
                            <m:t>,</m:t>
                          </m:r>
                          <m:r>
                            <a:rPr lang="en-IN" sz="2400" b="1" i="1" smtClean="0">
                              <a:latin typeface="Cambria Math" panose="02040503050406030204" pitchFamily="18" charset="0"/>
                              <a:ea typeface="Cambria Math" panose="02040503050406030204" pitchFamily="18" charset="0"/>
                            </a:rPr>
                            <m:t>𝒕</m:t>
                          </m:r>
                        </m:e>
                      </m:d>
                      <m:r>
                        <a:rPr lang="en-IN" sz="2400" b="1" i="1" smtClean="0">
                          <a:latin typeface="Cambria Math" panose="02040503050406030204" pitchFamily="18" charset="0"/>
                          <a:ea typeface="Cambria Math" panose="02040503050406030204" pitchFamily="18" charset="0"/>
                        </a:rPr>
                        <m:t>=</m:t>
                      </m:r>
                      <m:r>
                        <a:rPr lang="en-IN" sz="2400" b="1" i="1" smtClean="0">
                          <a:latin typeface="Cambria Math" panose="02040503050406030204" pitchFamily="18" charset="0"/>
                          <a:ea typeface="Cambria Math" panose="02040503050406030204" pitchFamily="18" charset="0"/>
                        </a:rPr>
                        <m:t>𝟎</m:t>
                      </m:r>
                      <m:r>
                        <a:rPr lang="en-IN" sz="2400" b="1" i="1" smtClean="0">
                          <a:latin typeface="Cambria Math" panose="02040503050406030204" pitchFamily="18" charset="0"/>
                          <a:ea typeface="Cambria Math" panose="02040503050406030204" pitchFamily="18" charset="0"/>
                        </a:rPr>
                        <m:t>,</m:t>
                      </m:r>
                      <m:f>
                        <m:fPr>
                          <m:ctrlPr>
                            <a:rPr lang="en-IN" sz="2400" b="1" i="1">
                              <a:latin typeface="Cambria Math" panose="02040503050406030204" pitchFamily="18" charset="0"/>
                            </a:rPr>
                          </m:ctrlPr>
                        </m:fPr>
                        <m:num>
                          <m:sSup>
                            <m:sSupPr>
                              <m:ctrlPr>
                                <a:rPr lang="en-IN" sz="2400" b="1" i="1">
                                  <a:latin typeface="Cambria Math" panose="02040503050406030204" pitchFamily="18" charset="0"/>
                                </a:rPr>
                              </m:ctrlPr>
                            </m:sSupPr>
                            <m:e>
                              <m:r>
                                <a:rPr lang="en-IN" sz="2400" b="1" i="1" smtClean="0">
                                  <a:latin typeface="Cambria Math" panose="02040503050406030204" pitchFamily="18" charset="0"/>
                                  <a:ea typeface="Cambria Math" panose="02040503050406030204" pitchFamily="18" charset="0"/>
                                </a:rPr>
                                <m:t>𝝏</m:t>
                              </m:r>
                            </m:e>
                            <m:sup>
                              <m:r>
                                <a:rPr lang="en-IN" sz="2400" b="1" i="1" smtClean="0">
                                  <a:latin typeface="Cambria Math" panose="02040503050406030204" pitchFamily="18" charset="0"/>
                                  <a:ea typeface="Cambria Math" panose="02040503050406030204" pitchFamily="18" charset="0"/>
                                </a:rPr>
                                <m:t>𝟐</m:t>
                              </m:r>
                            </m:sup>
                          </m:sSup>
                          <m:r>
                            <a:rPr lang="en-IN" sz="2400" b="1" i="1" smtClean="0">
                              <a:latin typeface="Cambria Math" panose="02040503050406030204" pitchFamily="18" charset="0"/>
                            </a:rPr>
                            <m:t>𝒘</m:t>
                          </m:r>
                          <m:d>
                            <m:dPr>
                              <m:ctrlPr>
                                <a:rPr lang="en-IN" sz="2400" b="1" i="1">
                                  <a:latin typeface="Cambria Math" panose="02040503050406030204" pitchFamily="18" charset="0"/>
                                </a:rPr>
                              </m:ctrlPr>
                            </m:dPr>
                            <m:e>
                              <m:r>
                                <a:rPr lang="en-IN" sz="2400" b="1" i="1" smtClean="0">
                                  <a:latin typeface="Cambria Math" panose="02040503050406030204" pitchFamily="18" charset="0"/>
                                </a:rPr>
                                <m:t>𝒙</m:t>
                              </m:r>
                              <m:r>
                                <a:rPr lang="en-IN" sz="2400" b="1" i="1" smtClean="0">
                                  <a:latin typeface="Cambria Math" panose="02040503050406030204" pitchFamily="18" charset="0"/>
                                </a:rPr>
                                <m:t>,</m:t>
                              </m:r>
                              <m:r>
                                <a:rPr lang="en-IN" sz="2400" b="1" i="1" smtClean="0">
                                  <a:latin typeface="Cambria Math" panose="02040503050406030204" pitchFamily="18" charset="0"/>
                                </a:rPr>
                                <m:t>𝒃</m:t>
                              </m:r>
                              <m:r>
                                <a:rPr lang="en-IN" sz="2400" b="1" i="1" smtClean="0">
                                  <a:latin typeface="Cambria Math" panose="02040503050406030204" pitchFamily="18" charset="0"/>
                                </a:rPr>
                                <m:t>,</m:t>
                              </m:r>
                              <m:r>
                                <a:rPr lang="en-IN" sz="2400" b="1" i="1" smtClean="0">
                                  <a:latin typeface="Cambria Math" panose="02040503050406030204" pitchFamily="18" charset="0"/>
                                </a:rPr>
                                <m:t>𝒕</m:t>
                              </m:r>
                            </m:e>
                          </m:d>
                        </m:num>
                        <m:den>
                          <m:r>
                            <a:rPr lang="en-IN" sz="2400" b="1" i="1" smtClean="0">
                              <a:latin typeface="Cambria Math" panose="02040503050406030204" pitchFamily="18" charset="0"/>
                              <a:ea typeface="Cambria Math" panose="02040503050406030204" pitchFamily="18" charset="0"/>
                            </a:rPr>
                            <m:t>𝝏</m:t>
                          </m:r>
                          <m:sSup>
                            <m:sSupPr>
                              <m:ctrlPr>
                                <a:rPr lang="en-IN" sz="2400" b="1" i="1">
                                  <a:latin typeface="Cambria Math" panose="02040503050406030204" pitchFamily="18" charset="0"/>
                                  <a:ea typeface="Cambria Math" panose="02040503050406030204" pitchFamily="18" charset="0"/>
                                </a:rPr>
                              </m:ctrlPr>
                            </m:sSupPr>
                            <m:e>
                              <m:r>
                                <a:rPr lang="en-IN" sz="2400" b="1" i="1" smtClean="0">
                                  <a:latin typeface="Cambria Math" panose="02040503050406030204" pitchFamily="18" charset="0"/>
                                  <a:ea typeface="Cambria Math" panose="02040503050406030204" pitchFamily="18" charset="0"/>
                                </a:rPr>
                                <m:t>𝒚</m:t>
                              </m:r>
                            </m:e>
                            <m:sup>
                              <m:r>
                                <a:rPr lang="en-IN" sz="2400" b="1" i="1" smtClean="0">
                                  <a:latin typeface="Cambria Math" panose="02040503050406030204" pitchFamily="18" charset="0"/>
                                  <a:ea typeface="Cambria Math" panose="02040503050406030204" pitchFamily="18" charset="0"/>
                                </a:rPr>
                                <m:t>𝟐</m:t>
                              </m:r>
                            </m:sup>
                          </m:sSup>
                        </m:den>
                      </m:f>
                      <m:r>
                        <a:rPr lang="en-IN" sz="2400" b="1" i="1" smtClean="0">
                          <a:latin typeface="Cambria Math" panose="02040503050406030204" pitchFamily="18" charset="0"/>
                          <a:ea typeface="Cambria Math" panose="02040503050406030204" pitchFamily="18" charset="0"/>
                        </a:rPr>
                        <m:t>=</m:t>
                      </m:r>
                      <m:r>
                        <a:rPr lang="en-IN" sz="2400" b="1" i="1" smtClean="0">
                          <a:latin typeface="Cambria Math" panose="02040503050406030204" pitchFamily="18" charset="0"/>
                          <a:ea typeface="Cambria Math" panose="02040503050406030204" pitchFamily="18" charset="0"/>
                        </a:rPr>
                        <m:t>𝟎</m:t>
                      </m:r>
                    </m:oMath>
                  </m:oMathPara>
                </a14:m>
                <a:endParaRPr lang="en-IN" sz="2400" b="1" dirty="0">
                  <a:ea typeface="Cambria Math" panose="02040503050406030204" pitchFamily="18" charset="0"/>
                </a:endParaRPr>
              </a:p>
              <a:p>
                <a:pPr marL="0" indent="0">
                  <a:buNone/>
                </a:pPr>
                <a:r>
                  <a:rPr lang="en-IN" sz="2400" b="1" dirty="0">
                    <a:ea typeface="Cambria Math" panose="02040503050406030204" pitchFamily="18" charset="0"/>
                  </a:rPr>
                  <a:t>For Fixed-Fixed end conditions</a:t>
                </a:r>
              </a:p>
              <a:p>
                <a:pPr marL="0" indent="0">
                  <a:buNone/>
                </a:pPr>
                <a:endParaRPr lang="en-IN" sz="2400" b="1"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IN" sz="2400" b="1" i="1" smtClean="0">
                          <a:latin typeface="Cambria Math" panose="02040503050406030204" pitchFamily="18" charset="0"/>
                        </a:rPr>
                        <m:t>𝒘</m:t>
                      </m:r>
                      <m:d>
                        <m:dPr>
                          <m:ctrlPr>
                            <a:rPr lang="en-IN" sz="2400" b="1" i="1">
                              <a:latin typeface="Cambria Math" panose="02040503050406030204" pitchFamily="18" charset="0"/>
                            </a:rPr>
                          </m:ctrlPr>
                        </m:dPr>
                        <m:e>
                          <m:r>
                            <a:rPr lang="en-IN" sz="2400" b="1" i="1" smtClean="0">
                              <a:latin typeface="Cambria Math" panose="02040503050406030204" pitchFamily="18" charset="0"/>
                            </a:rPr>
                            <m:t>𝟎</m:t>
                          </m:r>
                          <m:r>
                            <a:rPr lang="en-IN" sz="2400" b="1" i="1" smtClean="0">
                              <a:latin typeface="Cambria Math" panose="02040503050406030204" pitchFamily="18" charset="0"/>
                            </a:rPr>
                            <m:t>,</m:t>
                          </m:r>
                          <m:r>
                            <a:rPr lang="en-IN" sz="2400" b="1" i="1" smtClean="0">
                              <a:latin typeface="Cambria Math" panose="02040503050406030204" pitchFamily="18" charset="0"/>
                            </a:rPr>
                            <m:t>𝒚</m:t>
                          </m:r>
                          <m:r>
                            <a:rPr lang="en-IN" sz="2400" b="1" i="1" smtClean="0">
                              <a:latin typeface="Cambria Math" panose="02040503050406030204" pitchFamily="18" charset="0"/>
                            </a:rPr>
                            <m:t>,</m:t>
                          </m:r>
                          <m:r>
                            <a:rPr lang="en-IN" sz="2400" b="1" i="1" smtClean="0">
                              <a:latin typeface="Cambria Math" panose="02040503050406030204" pitchFamily="18" charset="0"/>
                            </a:rPr>
                            <m:t>𝒕</m:t>
                          </m:r>
                        </m:e>
                      </m:d>
                      <m:r>
                        <a:rPr lang="en-IN" sz="2400" b="1" i="1" smtClean="0">
                          <a:latin typeface="Cambria Math" panose="02040503050406030204" pitchFamily="18" charset="0"/>
                        </a:rPr>
                        <m:t>=</m:t>
                      </m:r>
                      <m:r>
                        <a:rPr lang="en-IN" sz="2400" b="1" i="1" smtClean="0">
                          <a:latin typeface="Cambria Math" panose="02040503050406030204" pitchFamily="18" charset="0"/>
                        </a:rPr>
                        <m:t>𝟎</m:t>
                      </m:r>
                      <m:r>
                        <a:rPr lang="en-IN" sz="2400" b="1" i="1" smtClean="0">
                          <a:latin typeface="Cambria Math" panose="02040503050406030204" pitchFamily="18" charset="0"/>
                        </a:rPr>
                        <m:t>,</m:t>
                      </m:r>
                      <m:f>
                        <m:fPr>
                          <m:ctrlPr>
                            <a:rPr lang="en-IN" sz="2400" b="1" i="1" smtClean="0">
                              <a:latin typeface="Cambria Math" panose="02040503050406030204" pitchFamily="18" charset="0"/>
                            </a:rPr>
                          </m:ctrlPr>
                        </m:fPr>
                        <m:num>
                          <m:r>
                            <a:rPr lang="en-IN" sz="2400" b="1" i="1" smtClean="0">
                              <a:latin typeface="Cambria Math" panose="02040503050406030204" pitchFamily="18" charset="0"/>
                              <a:ea typeface="Cambria Math" panose="02040503050406030204" pitchFamily="18" charset="0"/>
                            </a:rPr>
                            <m:t>𝝏</m:t>
                          </m:r>
                          <m:r>
                            <a:rPr lang="en-IN" sz="2400" b="1" i="1" smtClean="0">
                              <a:latin typeface="Cambria Math" panose="02040503050406030204" pitchFamily="18" charset="0"/>
                            </a:rPr>
                            <m:t>𝒘</m:t>
                          </m:r>
                          <m:d>
                            <m:dPr>
                              <m:ctrlPr>
                                <a:rPr lang="en-IN" sz="2400" b="1" i="1">
                                  <a:latin typeface="Cambria Math" panose="02040503050406030204" pitchFamily="18" charset="0"/>
                                </a:rPr>
                              </m:ctrlPr>
                            </m:dPr>
                            <m:e>
                              <m:r>
                                <a:rPr lang="en-IN" sz="2400" b="1" i="1" smtClean="0">
                                  <a:latin typeface="Cambria Math" panose="02040503050406030204" pitchFamily="18" charset="0"/>
                                </a:rPr>
                                <m:t>𝟎</m:t>
                              </m:r>
                              <m:r>
                                <a:rPr lang="en-IN" sz="2400" b="1" i="1" smtClean="0">
                                  <a:latin typeface="Cambria Math" panose="02040503050406030204" pitchFamily="18" charset="0"/>
                                </a:rPr>
                                <m:t>,</m:t>
                              </m:r>
                              <m:r>
                                <a:rPr lang="en-IN" sz="2400" b="1" i="1" smtClean="0">
                                  <a:latin typeface="Cambria Math" panose="02040503050406030204" pitchFamily="18" charset="0"/>
                                </a:rPr>
                                <m:t>𝒚</m:t>
                              </m:r>
                              <m:r>
                                <a:rPr lang="en-IN" sz="2400" b="1" i="1" smtClean="0">
                                  <a:latin typeface="Cambria Math" panose="02040503050406030204" pitchFamily="18" charset="0"/>
                                </a:rPr>
                                <m:t>,</m:t>
                              </m:r>
                              <m:r>
                                <a:rPr lang="en-IN" sz="2400" b="1" i="1" smtClean="0">
                                  <a:latin typeface="Cambria Math" panose="02040503050406030204" pitchFamily="18" charset="0"/>
                                </a:rPr>
                                <m:t>𝒕</m:t>
                              </m:r>
                            </m:e>
                          </m:d>
                        </m:num>
                        <m:den>
                          <m:r>
                            <a:rPr lang="en-IN" sz="2400" b="1" i="1" smtClean="0">
                              <a:latin typeface="Cambria Math" panose="02040503050406030204" pitchFamily="18" charset="0"/>
                              <a:ea typeface="Cambria Math" panose="02040503050406030204" pitchFamily="18" charset="0"/>
                            </a:rPr>
                            <m:t>𝝏</m:t>
                          </m:r>
                          <m:r>
                            <a:rPr lang="en-IN" sz="2400" b="1" i="1" smtClean="0">
                              <a:latin typeface="Cambria Math" panose="02040503050406030204" pitchFamily="18" charset="0"/>
                              <a:ea typeface="Cambria Math" panose="02040503050406030204" pitchFamily="18" charset="0"/>
                            </a:rPr>
                            <m:t>𝒙</m:t>
                          </m:r>
                        </m:den>
                      </m:f>
                      <m:r>
                        <a:rPr lang="en-IN" sz="2400" b="1" i="1" smtClean="0">
                          <a:latin typeface="Cambria Math" panose="02040503050406030204" pitchFamily="18" charset="0"/>
                          <a:ea typeface="Cambria Math" panose="02040503050406030204" pitchFamily="18" charset="0"/>
                        </a:rPr>
                        <m:t>=</m:t>
                      </m:r>
                      <m:r>
                        <a:rPr lang="en-IN" sz="2400" b="1" i="1" smtClean="0">
                          <a:latin typeface="Cambria Math" panose="02040503050406030204" pitchFamily="18" charset="0"/>
                          <a:ea typeface="Cambria Math" panose="02040503050406030204" pitchFamily="18" charset="0"/>
                        </a:rPr>
                        <m:t>𝟎</m:t>
                      </m:r>
                      <m:r>
                        <a:rPr lang="en-IN" sz="2400" b="1" i="1" smtClean="0">
                          <a:latin typeface="Cambria Math" panose="02040503050406030204" pitchFamily="18" charset="0"/>
                          <a:ea typeface="Cambria Math" panose="02040503050406030204" pitchFamily="18" charset="0"/>
                        </a:rPr>
                        <m:t>,  </m:t>
                      </m:r>
                      <m:r>
                        <a:rPr lang="en-IN" sz="2400" b="1" i="1" smtClean="0">
                          <a:latin typeface="Cambria Math" panose="02040503050406030204" pitchFamily="18" charset="0"/>
                          <a:ea typeface="Cambria Math" panose="02040503050406030204" pitchFamily="18" charset="0"/>
                        </a:rPr>
                        <m:t>𝒘</m:t>
                      </m:r>
                      <m:d>
                        <m:dPr>
                          <m:ctrlPr>
                            <a:rPr lang="en-IN" sz="2400" b="1" i="1">
                              <a:latin typeface="Cambria Math" panose="02040503050406030204" pitchFamily="18" charset="0"/>
                              <a:ea typeface="Cambria Math" panose="02040503050406030204" pitchFamily="18" charset="0"/>
                            </a:rPr>
                          </m:ctrlPr>
                        </m:dPr>
                        <m:e>
                          <m:r>
                            <a:rPr lang="en-IN" sz="2400" b="1" i="1" smtClean="0">
                              <a:latin typeface="Cambria Math" panose="02040503050406030204" pitchFamily="18" charset="0"/>
                              <a:ea typeface="Cambria Math" panose="02040503050406030204" pitchFamily="18" charset="0"/>
                            </a:rPr>
                            <m:t>𝒂</m:t>
                          </m:r>
                          <m:r>
                            <a:rPr lang="en-IN" sz="2400" b="1" i="1" smtClean="0">
                              <a:latin typeface="Cambria Math" panose="02040503050406030204" pitchFamily="18" charset="0"/>
                              <a:ea typeface="Cambria Math" panose="02040503050406030204" pitchFamily="18" charset="0"/>
                            </a:rPr>
                            <m:t>,</m:t>
                          </m:r>
                          <m:r>
                            <a:rPr lang="en-IN" sz="2400" b="1" i="1" smtClean="0">
                              <a:latin typeface="Cambria Math" panose="02040503050406030204" pitchFamily="18" charset="0"/>
                              <a:ea typeface="Cambria Math" panose="02040503050406030204" pitchFamily="18" charset="0"/>
                            </a:rPr>
                            <m:t>𝒚</m:t>
                          </m:r>
                          <m:r>
                            <a:rPr lang="en-IN" sz="2400" b="1" i="1" smtClean="0">
                              <a:latin typeface="Cambria Math" panose="02040503050406030204" pitchFamily="18" charset="0"/>
                              <a:ea typeface="Cambria Math" panose="02040503050406030204" pitchFamily="18" charset="0"/>
                            </a:rPr>
                            <m:t>,</m:t>
                          </m:r>
                          <m:r>
                            <a:rPr lang="en-IN" sz="2400" b="1" i="1" smtClean="0">
                              <a:latin typeface="Cambria Math" panose="02040503050406030204" pitchFamily="18" charset="0"/>
                              <a:ea typeface="Cambria Math" panose="02040503050406030204" pitchFamily="18" charset="0"/>
                            </a:rPr>
                            <m:t>𝒕</m:t>
                          </m:r>
                        </m:e>
                      </m:d>
                      <m:r>
                        <a:rPr lang="en-IN" sz="2400" b="1" i="1" smtClean="0">
                          <a:latin typeface="Cambria Math" panose="02040503050406030204" pitchFamily="18" charset="0"/>
                          <a:ea typeface="Cambria Math" panose="02040503050406030204" pitchFamily="18" charset="0"/>
                        </a:rPr>
                        <m:t>=</m:t>
                      </m:r>
                      <m:r>
                        <a:rPr lang="en-IN" sz="2400" b="1" i="1" smtClean="0">
                          <a:latin typeface="Cambria Math" panose="02040503050406030204" pitchFamily="18" charset="0"/>
                          <a:ea typeface="Cambria Math" panose="02040503050406030204" pitchFamily="18" charset="0"/>
                        </a:rPr>
                        <m:t>𝟎</m:t>
                      </m:r>
                      <m:r>
                        <a:rPr lang="en-IN" sz="2400" b="1" i="1" smtClean="0">
                          <a:latin typeface="Cambria Math" panose="02040503050406030204" pitchFamily="18" charset="0"/>
                          <a:ea typeface="Cambria Math" panose="02040503050406030204" pitchFamily="18" charset="0"/>
                        </a:rPr>
                        <m:t>,</m:t>
                      </m:r>
                      <m:f>
                        <m:fPr>
                          <m:ctrlPr>
                            <a:rPr lang="en-IN" sz="2400" b="1" i="1">
                              <a:latin typeface="Cambria Math" panose="02040503050406030204" pitchFamily="18" charset="0"/>
                            </a:rPr>
                          </m:ctrlPr>
                        </m:fPr>
                        <m:num>
                          <m:r>
                            <a:rPr lang="en-IN" sz="2400" b="1" i="1" smtClean="0">
                              <a:latin typeface="Cambria Math" panose="02040503050406030204" pitchFamily="18" charset="0"/>
                              <a:ea typeface="Cambria Math" panose="02040503050406030204" pitchFamily="18" charset="0"/>
                            </a:rPr>
                            <m:t>𝝏</m:t>
                          </m:r>
                          <m:r>
                            <a:rPr lang="en-IN" sz="2400" b="1" i="1" smtClean="0">
                              <a:latin typeface="Cambria Math" panose="02040503050406030204" pitchFamily="18" charset="0"/>
                            </a:rPr>
                            <m:t>𝒘</m:t>
                          </m:r>
                          <m:d>
                            <m:dPr>
                              <m:ctrlPr>
                                <a:rPr lang="en-IN" sz="2400" b="1" i="1">
                                  <a:latin typeface="Cambria Math" panose="02040503050406030204" pitchFamily="18" charset="0"/>
                                </a:rPr>
                              </m:ctrlPr>
                            </m:dPr>
                            <m:e>
                              <m:r>
                                <a:rPr lang="en-IN" sz="2400" b="1" i="1" smtClean="0">
                                  <a:latin typeface="Cambria Math" panose="02040503050406030204" pitchFamily="18" charset="0"/>
                                </a:rPr>
                                <m:t>𝒂</m:t>
                              </m:r>
                              <m:r>
                                <a:rPr lang="en-IN" sz="2400" b="1" i="1" smtClean="0">
                                  <a:latin typeface="Cambria Math" panose="02040503050406030204" pitchFamily="18" charset="0"/>
                                </a:rPr>
                                <m:t>,</m:t>
                              </m:r>
                              <m:r>
                                <a:rPr lang="en-IN" sz="2400" b="1" i="1" smtClean="0">
                                  <a:latin typeface="Cambria Math" panose="02040503050406030204" pitchFamily="18" charset="0"/>
                                </a:rPr>
                                <m:t>𝒚</m:t>
                              </m:r>
                              <m:r>
                                <a:rPr lang="en-IN" sz="2400" b="1" i="1" smtClean="0">
                                  <a:latin typeface="Cambria Math" panose="02040503050406030204" pitchFamily="18" charset="0"/>
                                </a:rPr>
                                <m:t>,</m:t>
                              </m:r>
                              <m:r>
                                <a:rPr lang="en-IN" sz="2400" b="1" i="1" smtClean="0">
                                  <a:latin typeface="Cambria Math" panose="02040503050406030204" pitchFamily="18" charset="0"/>
                                </a:rPr>
                                <m:t>𝒕</m:t>
                              </m:r>
                            </m:e>
                          </m:d>
                        </m:num>
                        <m:den>
                          <m:r>
                            <a:rPr lang="en-IN" sz="2400" b="1" i="1" smtClean="0">
                              <a:latin typeface="Cambria Math" panose="02040503050406030204" pitchFamily="18" charset="0"/>
                              <a:ea typeface="Cambria Math" panose="02040503050406030204" pitchFamily="18" charset="0"/>
                            </a:rPr>
                            <m:t>𝝏</m:t>
                          </m:r>
                          <m:r>
                            <a:rPr lang="en-IN" sz="2400" b="1" i="1" smtClean="0">
                              <a:latin typeface="Cambria Math" panose="02040503050406030204" pitchFamily="18" charset="0"/>
                              <a:ea typeface="Cambria Math" panose="02040503050406030204" pitchFamily="18" charset="0"/>
                            </a:rPr>
                            <m:t>𝒙</m:t>
                          </m:r>
                        </m:den>
                      </m:f>
                      <m:r>
                        <a:rPr lang="en-IN" sz="2400" b="1" i="1" smtClean="0">
                          <a:latin typeface="Cambria Math" panose="02040503050406030204" pitchFamily="18" charset="0"/>
                          <a:ea typeface="Cambria Math" panose="02040503050406030204" pitchFamily="18" charset="0"/>
                        </a:rPr>
                        <m:t>=</m:t>
                      </m:r>
                      <m:r>
                        <a:rPr lang="en-IN" sz="2400" b="1" i="1" smtClean="0">
                          <a:latin typeface="Cambria Math" panose="02040503050406030204" pitchFamily="18" charset="0"/>
                          <a:ea typeface="Cambria Math" panose="02040503050406030204" pitchFamily="18" charset="0"/>
                        </a:rPr>
                        <m:t>𝟎</m:t>
                      </m:r>
                    </m:oMath>
                  </m:oMathPara>
                </a14:m>
                <a:endParaRPr lang="en-IN" sz="2400" b="1" dirty="0">
                  <a:ea typeface="Cambria Math" panose="02040503050406030204" pitchFamily="18" charset="0"/>
                </a:endParaRPr>
              </a:p>
              <a:p>
                <a:pPr marL="0" indent="0">
                  <a:buNone/>
                </a:pPr>
                <a:endParaRPr lang="en-IN" sz="2400" b="1"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IN" sz="2400" b="1" i="1" smtClean="0">
                          <a:latin typeface="Cambria Math" panose="02040503050406030204" pitchFamily="18" charset="0"/>
                        </a:rPr>
                        <m:t>𝒘</m:t>
                      </m:r>
                      <m:d>
                        <m:dPr>
                          <m:ctrlPr>
                            <a:rPr lang="en-IN" sz="2400" b="1" i="1">
                              <a:latin typeface="Cambria Math" panose="02040503050406030204" pitchFamily="18" charset="0"/>
                            </a:rPr>
                          </m:ctrlPr>
                        </m:dPr>
                        <m:e>
                          <m:r>
                            <a:rPr lang="en-IN" sz="2400" b="1" i="1" smtClean="0">
                              <a:latin typeface="Cambria Math" panose="02040503050406030204" pitchFamily="18" charset="0"/>
                            </a:rPr>
                            <m:t>𝒙</m:t>
                          </m:r>
                          <m:r>
                            <a:rPr lang="en-IN" sz="2400" b="1" i="1" smtClean="0">
                              <a:latin typeface="Cambria Math" panose="02040503050406030204" pitchFamily="18" charset="0"/>
                            </a:rPr>
                            <m:t>,</m:t>
                          </m:r>
                          <m:r>
                            <a:rPr lang="en-IN" sz="2400" b="1" i="1" smtClean="0">
                              <a:latin typeface="Cambria Math" panose="02040503050406030204" pitchFamily="18" charset="0"/>
                            </a:rPr>
                            <m:t>𝟎</m:t>
                          </m:r>
                          <m:r>
                            <a:rPr lang="en-IN" sz="2400" b="1" i="1" smtClean="0">
                              <a:latin typeface="Cambria Math" panose="02040503050406030204" pitchFamily="18" charset="0"/>
                            </a:rPr>
                            <m:t>,</m:t>
                          </m:r>
                          <m:r>
                            <a:rPr lang="en-IN" sz="2400" b="1" i="1" smtClean="0">
                              <a:latin typeface="Cambria Math" panose="02040503050406030204" pitchFamily="18" charset="0"/>
                            </a:rPr>
                            <m:t>𝒕</m:t>
                          </m:r>
                        </m:e>
                      </m:d>
                      <m:r>
                        <a:rPr lang="en-IN" sz="2400" b="1" i="1" smtClean="0">
                          <a:latin typeface="Cambria Math" panose="02040503050406030204" pitchFamily="18" charset="0"/>
                        </a:rPr>
                        <m:t>=</m:t>
                      </m:r>
                      <m:r>
                        <a:rPr lang="en-IN" sz="2400" b="1" i="1" smtClean="0">
                          <a:latin typeface="Cambria Math" panose="02040503050406030204" pitchFamily="18" charset="0"/>
                        </a:rPr>
                        <m:t>𝟎</m:t>
                      </m:r>
                      <m:r>
                        <a:rPr lang="en-IN" sz="2400" b="1" i="1" smtClean="0">
                          <a:latin typeface="Cambria Math" panose="02040503050406030204" pitchFamily="18" charset="0"/>
                        </a:rPr>
                        <m:t>,</m:t>
                      </m:r>
                      <m:f>
                        <m:fPr>
                          <m:ctrlPr>
                            <a:rPr lang="en-IN" sz="2400" b="1" i="1">
                              <a:latin typeface="Cambria Math" panose="02040503050406030204" pitchFamily="18" charset="0"/>
                            </a:rPr>
                          </m:ctrlPr>
                        </m:fPr>
                        <m:num>
                          <m:r>
                            <a:rPr lang="en-IN" sz="2400" b="1" i="1" smtClean="0">
                              <a:latin typeface="Cambria Math" panose="02040503050406030204" pitchFamily="18" charset="0"/>
                              <a:ea typeface="Cambria Math" panose="02040503050406030204" pitchFamily="18" charset="0"/>
                            </a:rPr>
                            <m:t>𝝏</m:t>
                          </m:r>
                          <m:r>
                            <a:rPr lang="en-IN" sz="2400" b="1" i="1" smtClean="0">
                              <a:latin typeface="Cambria Math" panose="02040503050406030204" pitchFamily="18" charset="0"/>
                            </a:rPr>
                            <m:t>𝒘</m:t>
                          </m:r>
                          <m:d>
                            <m:dPr>
                              <m:ctrlPr>
                                <a:rPr lang="en-IN" sz="2400" b="1" i="1">
                                  <a:latin typeface="Cambria Math" panose="02040503050406030204" pitchFamily="18" charset="0"/>
                                </a:rPr>
                              </m:ctrlPr>
                            </m:dPr>
                            <m:e>
                              <m:r>
                                <a:rPr lang="en-IN" sz="2400" b="1" i="1" smtClean="0">
                                  <a:latin typeface="Cambria Math" panose="02040503050406030204" pitchFamily="18" charset="0"/>
                                </a:rPr>
                                <m:t>𝒙</m:t>
                              </m:r>
                              <m:r>
                                <a:rPr lang="en-IN" sz="2400" b="1" i="1" smtClean="0">
                                  <a:latin typeface="Cambria Math" panose="02040503050406030204" pitchFamily="18" charset="0"/>
                                </a:rPr>
                                <m:t>,</m:t>
                              </m:r>
                              <m:r>
                                <a:rPr lang="en-IN" sz="2400" b="1" i="1" smtClean="0">
                                  <a:latin typeface="Cambria Math" panose="02040503050406030204" pitchFamily="18" charset="0"/>
                                </a:rPr>
                                <m:t>𝟎</m:t>
                              </m:r>
                              <m:r>
                                <a:rPr lang="en-IN" sz="2400" b="1" i="1" smtClean="0">
                                  <a:latin typeface="Cambria Math" panose="02040503050406030204" pitchFamily="18" charset="0"/>
                                </a:rPr>
                                <m:t>,</m:t>
                              </m:r>
                              <m:r>
                                <a:rPr lang="en-IN" sz="2400" b="1" i="1" smtClean="0">
                                  <a:latin typeface="Cambria Math" panose="02040503050406030204" pitchFamily="18" charset="0"/>
                                </a:rPr>
                                <m:t>𝒕</m:t>
                              </m:r>
                            </m:e>
                          </m:d>
                        </m:num>
                        <m:den>
                          <m:r>
                            <a:rPr lang="en-IN" sz="2400" b="1" i="1" smtClean="0">
                              <a:latin typeface="Cambria Math" panose="02040503050406030204" pitchFamily="18" charset="0"/>
                              <a:ea typeface="Cambria Math" panose="02040503050406030204" pitchFamily="18" charset="0"/>
                            </a:rPr>
                            <m:t>𝝏</m:t>
                          </m:r>
                          <m:r>
                            <a:rPr lang="en-IN" sz="2400" b="1" i="1" smtClean="0">
                              <a:latin typeface="Cambria Math" panose="02040503050406030204" pitchFamily="18" charset="0"/>
                              <a:ea typeface="Cambria Math" panose="02040503050406030204" pitchFamily="18" charset="0"/>
                            </a:rPr>
                            <m:t>𝒚</m:t>
                          </m:r>
                        </m:den>
                      </m:f>
                      <m:r>
                        <a:rPr lang="en-IN" sz="2400" b="1" i="1" smtClean="0">
                          <a:latin typeface="Cambria Math" panose="02040503050406030204" pitchFamily="18" charset="0"/>
                          <a:ea typeface="Cambria Math" panose="02040503050406030204" pitchFamily="18" charset="0"/>
                        </a:rPr>
                        <m:t>=</m:t>
                      </m:r>
                      <m:r>
                        <a:rPr lang="en-IN" sz="2400" b="1" i="1" smtClean="0">
                          <a:latin typeface="Cambria Math" panose="02040503050406030204" pitchFamily="18" charset="0"/>
                          <a:ea typeface="Cambria Math" panose="02040503050406030204" pitchFamily="18" charset="0"/>
                        </a:rPr>
                        <m:t>𝟎</m:t>
                      </m:r>
                      <m:r>
                        <a:rPr lang="en-IN" sz="2400" b="1" i="1" smtClean="0">
                          <a:latin typeface="Cambria Math" panose="02040503050406030204" pitchFamily="18" charset="0"/>
                          <a:ea typeface="Cambria Math" panose="02040503050406030204" pitchFamily="18" charset="0"/>
                        </a:rPr>
                        <m:t>,  </m:t>
                      </m:r>
                      <m:r>
                        <a:rPr lang="en-IN" sz="2400" b="1" i="1" smtClean="0">
                          <a:latin typeface="Cambria Math" panose="02040503050406030204" pitchFamily="18" charset="0"/>
                          <a:ea typeface="Cambria Math" panose="02040503050406030204" pitchFamily="18" charset="0"/>
                        </a:rPr>
                        <m:t>𝒘</m:t>
                      </m:r>
                      <m:d>
                        <m:dPr>
                          <m:ctrlPr>
                            <a:rPr lang="en-IN" sz="2400" b="1" i="1">
                              <a:latin typeface="Cambria Math" panose="02040503050406030204" pitchFamily="18" charset="0"/>
                              <a:ea typeface="Cambria Math" panose="02040503050406030204" pitchFamily="18" charset="0"/>
                            </a:rPr>
                          </m:ctrlPr>
                        </m:dPr>
                        <m:e>
                          <m:r>
                            <a:rPr lang="en-IN" sz="2400" b="1" i="1" smtClean="0">
                              <a:latin typeface="Cambria Math" panose="02040503050406030204" pitchFamily="18" charset="0"/>
                              <a:ea typeface="Cambria Math" panose="02040503050406030204" pitchFamily="18" charset="0"/>
                            </a:rPr>
                            <m:t>𝒙</m:t>
                          </m:r>
                          <m:r>
                            <a:rPr lang="en-IN" sz="2400" b="1" i="1" smtClean="0">
                              <a:latin typeface="Cambria Math" panose="02040503050406030204" pitchFamily="18" charset="0"/>
                              <a:ea typeface="Cambria Math" panose="02040503050406030204" pitchFamily="18" charset="0"/>
                            </a:rPr>
                            <m:t>,</m:t>
                          </m:r>
                          <m:r>
                            <a:rPr lang="en-IN" sz="2400" b="1" i="1" smtClean="0">
                              <a:latin typeface="Cambria Math" panose="02040503050406030204" pitchFamily="18" charset="0"/>
                              <a:ea typeface="Cambria Math" panose="02040503050406030204" pitchFamily="18" charset="0"/>
                            </a:rPr>
                            <m:t>𝒃</m:t>
                          </m:r>
                          <m:r>
                            <a:rPr lang="en-IN" sz="2400" b="1" i="1" smtClean="0">
                              <a:latin typeface="Cambria Math" panose="02040503050406030204" pitchFamily="18" charset="0"/>
                              <a:ea typeface="Cambria Math" panose="02040503050406030204" pitchFamily="18" charset="0"/>
                            </a:rPr>
                            <m:t>,</m:t>
                          </m:r>
                          <m:r>
                            <a:rPr lang="en-IN" sz="2400" b="1" i="1" smtClean="0">
                              <a:latin typeface="Cambria Math" panose="02040503050406030204" pitchFamily="18" charset="0"/>
                              <a:ea typeface="Cambria Math" panose="02040503050406030204" pitchFamily="18" charset="0"/>
                            </a:rPr>
                            <m:t>𝒕</m:t>
                          </m:r>
                        </m:e>
                      </m:d>
                      <m:r>
                        <a:rPr lang="en-IN" sz="2400" b="1" i="1" smtClean="0">
                          <a:latin typeface="Cambria Math" panose="02040503050406030204" pitchFamily="18" charset="0"/>
                          <a:ea typeface="Cambria Math" panose="02040503050406030204" pitchFamily="18" charset="0"/>
                        </a:rPr>
                        <m:t>=</m:t>
                      </m:r>
                      <m:r>
                        <a:rPr lang="en-IN" sz="2400" b="1" i="1" smtClean="0">
                          <a:latin typeface="Cambria Math" panose="02040503050406030204" pitchFamily="18" charset="0"/>
                          <a:ea typeface="Cambria Math" panose="02040503050406030204" pitchFamily="18" charset="0"/>
                        </a:rPr>
                        <m:t>𝟎</m:t>
                      </m:r>
                      <m:r>
                        <a:rPr lang="en-IN" sz="2400" b="1" i="1" smtClean="0">
                          <a:latin typeface="Cambria Math" panose="02040503050406030204" pitchFamily="18" charset="0"/>
                          <a:ea typeface="Cambria Math" panose="02040503050406030204" pitchFamily="18" charset="0"/>
                        </a:rPr>
                        <m:t>,</m:t>
                      </m:r>
                      <m:f>
                        <m:fPr>
                          <m:ctrlPr>
                            <a:rPr lang="en-IN" sz="2400" b="1" i="1">
                              <a:latin typeface="Cambria Math" panose="02040503050406030204" pitchFamily="18" charset="0"/>
                            </a:rPr>
                          </m:ctrlPr>
                        </m:fPr>
                        <m:num>
                          <m:r>
                            <a:rPr lang="en-IN" sz="2400" b="1" i="1" smtClean="0">
                              <a:latin typeface="Cambria Math" panose="02040503050406030204" pitchFamily="18" charset="0"/>
                              <a:ea typeface="Cambria Math" panose="02040503050406030204" pitchFamily="18" charset="0"/>
                            </a:rPr>
                            <m:t>𝝏</m:t>
                          </m:r>
                          <m:r>
                            <a:rPr lang="en-IN" sz="2400" b="1" i="1" smtClean="0">
                              <a:latin typeface="Cambria Math" panose="02040503050406030204" pitchFamily="18" charset="0"/>
                            </a:rPr>
                            <m:t>𝒘</m:t>
                          </m:r>
                          <m:d>
                            <m:dPr>
                              <m:ctrlPr>
                                <a:rPr lang="en-IN" sz="2400" b="1" i="1">
                                  <a:latin typeface="Cambria Math" panose="02040503050406030204" pitchFamily="18" charset="0"/>
                                </a:rPr>
                              </m:ctrlPr>
                            </m:dPr>
                            <m:e>
                              <m:r>
                                <a:rPr lang="en-IN" sz="2400" b="1" i="1" smtClean="0">
                                  <a:latin typeface="Cambria Math" panose="02040503050406030204" pitchFamily="18" charset="0"/>
                                </a:rPr>
                                <m:t>𝒙</m:t>
                              </m:r>
                              <m:r>
                                <a:rPr lang="en-IN" sz="2400" b="1" i="1" smtClean="0">
                                  <a:latin typeface="Cambria Math" panose="02040503050406030204" pitchFamily="18" charset="0"/>
                                </a:rPr>
                                <m:t>,</m:t>
                              </m:r>
                              <m:r>
                                <a:rPr lang="en-IN" sz="2400" b="1" i="1" smtClean="0">
                                  <a:latin typeface="Cambria Math" panose="02040503050406030204" pitchFamily="18" charset="0"/>
                                </a:rPr>
                                <m:t>𝒃</m:t>
                              </m:r>
                              <m:r>
                                <a:rPr lang="en-IN" sz="2400" b="1" i="1" smtClean="0">
                                  <a:latin typeface="Cambria Math" panose="02040503050406030204" pitchFamily="18" charset="0"/>
                                </a:rPr>
                                <m:t>,</m:t>
                              </m:r>
                              <m:r>
                                <a:rPr lang="en-IN" sz="2400" b="1" i="1" smtClean="0">
                                  <a:latin typeface="Cambria Math" panose="02040503050406030204" pitchFamily="18" charset="0"/>
                                </a:rPr>
                                <m:t>𝒕</m:t>
                              </m:r>
                            </m:e>
                          </m:d>
                        </m:num>
                        <m:den>
                          <m:r>
                            <a:rPr lang="en-IN" sz="2400" b="1" i="1" smtClean="0">
                              <a:latin typeface="Cambria Math" panose="02040503050406030204" pitchFamily="18" charset="0"/>
                              <a:ea typeface="Cambria Math" panose="02040503050406030204" pitchFamily="18" charset="0"/>
                            </a:rPr>
                            <m:t>𝝏</m:t>
                          </m:r>
                          <m:r>
                            <a:rPr lang="en-IN" sz="2400" b="1" i="1" smtClean="0">
                              <a:latin typeface="Cambria Math" panose="02040503050406030204" pitchFamily="18" charset="0"/>
                              <a:ea typeface="Cambria Math" panose="02040503050406030204" pitchFamily="18" charset="0"/>
                            </a:rPr>
                            <m:t>𝒚</m:t>
                          </m:r>
                        </m:den>
                      </m:f>
                      <m:r>
                        <a:rPr lang="en-IN" sz="2400" b="1" i="1" smtClean="0">
                          <a:latin typeface="Cambria Math" panose="02040503050406030204" pitchFamily="18" charset="0"/>
                          <a:ea typeface="Cambria Math" panose="02040503050406030204" pitchFamily="18" charset="0"/>
                        </a:rPr>
                        <m:t>=</m:t>
                      </m:r>
                      <m:r>
                        <a:rPr lang="en-IN" sz="2400" b="1" i="1" smtClean="0">
                          <a:latin typeface="Cambria Math" panose="02040503050406030204" pitchFamily="18" charset="0"/>
                          <a:ea typeface="Cambria Math" panose="02040503050406030204" pitchFamily="18" charset="0"/>
                        </a:rPr>
                        <m:t>𝟎</m:t>
                      </m:r>
                    </m:oMath>
                  </m:oMathPara>
                </a14:m>
                <a:endParaRPr lang="en-IN" sz="2400" b="1" dirty="0">
                  <a:ea typeface="Cambria Math" panose="02040503050406030204" pitchFamily="18" charset="0"/>
                </a:endParaRPr>
              </a:p>
              <a:p>
                <a:pPr marL="0" indent="0">
                  <a:buNone/>
                </a:pPr>
                <a:endParaRPr lang="en-IN" sz="2400" b="1" dirty="0">
                  <a:ea typeface="Cambria Math" panose="02040503050406030204" pitchFamily="18" charset="0"/>
                </a:endParaRPr>
              </a:p>
              <a:p>
                <a:pPr marL="0" indent="0">
                  <a:buNone/>
                </a:pPr>
                <a:endParaRPr lang="en-IN" sz="2400" b="1" dirty="0">
                  <a:ea typeface="Cambria Math" panose="02040503050406030204" pitchFamily="18" charset="0"/>
                </a:endParaRPr>
              </a:p>
              <a:p>
                <a:pPr marL="0" indent="0">
                  <a:buNone/>
                </a:pPr>
                <a:endParaRPr lang="en-IN" sz="2400" b="1" dirty="0">
                  <a:ea typeface="Cambria Math" panose="02040503050406030204" pitchFamily="18" charset="0"/>
                </a:endParaRPr>
              </a:p>
              <a:p>
                <a:pPr marL="0" indent="0">
                  <a:buNone/>
                </a:pPr>
                <a:endParaRPr lang="en-IN" sz="2400" b="1" dirty="0"/>
              </a:p>
              <a:p>
                <a:pPr marL="0" indent="0">
                  <a:buNone/>
                </a:pPr>
                <a:endParaRPr lang="en-IN" sz="2400" b="1" dirty="0"/>
              </a:p>
              <a:p>
                <a:endParaRPr lang="en-IN" sz="2400" b="1" dirty="0"/>
              </a:p>
              <a:p>
                <a:endParaRPr lang="en-IN" sz="2400" b="1" dirty="0"/>
              </a:p>
            </p:txBody>
          </p:sp>
        </mc:Choice>
        <mc:Fallback xmlns="">
          <p:sp>
            <p:nvSpPr>
              <p:cNvPr id="2" name="Content Placeholder 2"/>
              <p:cNvSpPr txBox="1">
                <a:spLocks noRot="1" noChangeAspect="1" noMove="1" noResize="1" noEditPoints="1" noAdjustHandles="1" noChangeArrowheads="1" noChangeShapeType="1" noTextEdit="1"/>
              </p:cNvSpPr>
              <p:nvPr/>
            </p:nvSpPr>
            <p:spPr>
              <a:xfrm>
                <a:off x="409433" y="185609"/>
                <a:ext cx="11368585" cy="6477837"/>
              </a:xfrm>
              <a:prstGeom prst="rect">
                <a:avLst/>
              </a:prstGeom>
              <a:blipFill>
                <a:blip r:embed="rId2"/>
                <a:stretch>
                  <a:fillRect l="-804" t="-1317"/>
                </a:stretch>
              </a:blipFill>
            </p:spPr>
            <p:txBody>
              <a:bodyPr/>
              <a:lstStyle/>
              <a:p>
                <a:r>
                  <a:rPr lang="en-IN">
                    <a:noFill/>
                  </a:rPr>
                  <a:t> </a:t>
                </a:r>
              </a:p>
            </p:txBody>
          </p:sp>
        </mc:Fallback>
      </mc:AlternateContent>
    </p:spTree>
    <p:extLst>
      <p:ext uri="{BB962C8B-B14F-4D97-AF65-F5344CB8AC3E}">
        <p14:creationId xmlns:p14="http://schemas.microsoft.com/office/powerpoint/2010/main" val="11662439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1145</TotalTime>
  <Words>1429</Words>
  <Application>Microsoft Office PowerPoint</Application>
  <PresentationFormat>Widescreen</PresentationFormat>
  <Paragraphs>332</Paragraphs>
  <Slides>34</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Algerian</vt:lpstr>
      <vt:lpstr>Arial</vt:lpstr>
      <vt:lpstr>Arial Black</vt:lpstr>
      <vt:lpstr>Bodoni MT Condensed</vt:lpstr>
      <vt:lpstr>Calibri</vt:lpstr>
      <vt:lpstr>Calibri Light</vt:lpstr>
      <vt:lpstr>Cambria Math</vt:lpstr>
      <vt:lpstr>Times New Roman</vt:lpstr>
      <vt:lpstr>Celestial</vt:lpstr>
      <vt:lpstr>INDIAN INSTITUTE OF TECHNOLOGY  GUWAHATI</vt:lpstr>
      <vt:lpstr>PowerPoint Presentation</vt:lpstr>
      <vt:lpstr>FORMULATION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rohitkdm90@gmail.com</dc:creator>
  <cp:lastModifiedBy>rohitkdm90@gmail.com</cp:lastModifiedBy>
  <cp:revision>27</cp:revision>
  <dcterms:created xsi:type="dcterms:W3CDTF">2022-10-29T19:26:13Z</dcterms:created>
  <dcterms:modified xsi:type="dcterms:W3CDTF">2022-11-10T17:54:35Z</dcterms:modified>
</cp:coreProperties>
</file>